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305" r:id="rId2"/>
    <p:sldId id="306" r:id="rId3"/>
    <p:sldId id="307" r:id="rId4"/>
    <p:sldId id="308" r:id="rId5"/>
    <p:sldId id="309" r:id="rId6"/>
    <p:sldId id="31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FF6907-65DB-6940-982D-7FE6FE648E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7F90A-BF65-C048-B68E-FEABDF02C7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E56D5A7-1479-314D-935D-86DAC377DF57}" type="datetimeFigureOut">
              <a:rPr lang="en-US" altLang="en-US"/>
              <a:pPr>
                <a:defRPr/>
              </a:pPr>
              <a:t>6/12/18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8F97D-1FC2-D44C-B923-8F4F114E9E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86787-AA3C-4646-8733-469676791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8015DD-D47F-BF4B-9CF8-EFC571022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9635AD-93DF-DE4E-9AE1-D1D7E41849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43D6B-98E4-A24B-A5AC-8A7C2167B9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0169782-8C89-6B4E-AECB-544679E1AE29}" type="datetimeFigureOut">
              <a:rPr lang="en-US" altLang="en-US"/>
              <a:pPr>
                <a:defRPr/>
              </a:pPr>
              <a:t>6/12/18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F318574-15AD-8544-B14C-4B5DC318FE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FC45C0-3691-054F-9B6B-55CF88891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3A7F0-695F-C649-9BEC-06CCA2AA4E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11D53-93DC-5940-A45A-4280108C0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7DDE2C-53CF-E64B-AC0E-F09F61F06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ulbrightonline.us1.list-manage.com/track/click?u=bdc540fc59064635c000007d0&amp;id=08c80b2bdc&amp;e=58b6f6fc3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89BFA306-C89C-D045-931E-DF018078EB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818E5DE5-F74D-3045-A434-A3F91EDFD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Combine thinking about your topic, your language </a:t>
            </a:r>
            <a:r>
              <a:rPr lang="en-US" altLang="en-US" dirty="0" err="1">
                <a:ea typeface="ＭＳ Ｐゴシック" panose="020B0600070205080204" pitchFamily="34" charset="-128"/>
              </a:rPr>
              <a:t>abilities,which</a:t>
            </a:r>
            <a:r>
              <a:rPr lang="en-US" altLang="en-US" dirty="0">
                <a:ea typeface="ＭＳ Ｐゴシック" panose="020B0600070205080204" pitchFamily="34" charset="-128"/>
              </a:rPr>
              <a:t> places are undersubscribed, and the parameters of specific awards to hone in on your best targets for application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Ex. </a:t>
            </a:r>
            <a:r>
              <a:rPr lang="en-US" altLang="en-US" dirty="0" err="1">
                <a:ea typeface="ＭＳ Ｐゴシック" panose="020B0600070205080204" pitchFamily="34" charset="-128"/>
              </a:rPr>
              <a:t>Kazahkstan</a:t>
            </a:r>
            <a:r>
              <a:rPr lang="en-US" altLang="en-US" dirty="0">
                <a:ea typeface="ＭＳ Ｐゴシック" panose="020B0600070205080204" pitchFamily="34" charset="-128"/>
              </a:rPr>
              <a:t>: Click on countries – South and Central Asia – </a:t>
            </a:r>
            <a:r>
              <a:rPr lang="en-US" altLang="en-US" dirty="0" err="1">
                <a:ea typeface="ＭＳ Ｐゴシック" panose="020B0600070205080204" pitchFamily="34" charset="-128"/>
              </a:rPr>
              <a:t>Kazahkstan</a:t>
            </a:r>
            <a:r>
              <a:rPr lang="en-US" altLang="en-US" dirty="0">
                <a:ea typeface="ＭＳ Ｐゴシック" panose="020B0600070205080204" pitchFamily="34" charset="-128"/>
              </a:rPr>
              <a:t> (2 open study awards); then go find under stats and shows 30% chance of receiving award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B33CC77A-260B-9E4C-8FF3-4609A77DB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6E8F9F-10EC-DF49-A36E-446CDC60B85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985E5ED2-B60B-DD4A-BC4D-AF25B5DEA8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E19C622D-8821-2547-AB68-FFF101DEF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Handout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Western Hemisphere on website a good example for multi-country projects (https://us.fulbrightonline.org/countries/selectedregion/18)</a:t>
            </a: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BEEAF952-AE6C-F645-B748-467CCEE27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B97D9C-C9EE-6243-9D23-D9A41E4F332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2842945B-158F-8E42-A4DF-8D2FA5038E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E37E69C3-1441-C146-B059-AD435DC5CD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2EA34EC2-392C-CF48-90C2-694E8B380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285C38-2676-C94C-A43B-CAB3CDDC988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A055018D-983D-EE44-8739-A200E39DA8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5860630C-4F0A-3646-9C77-623C27A14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Maybe think about applying twice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899DEEAF-33BA-414B-8A2E-7C1D17491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B9C907-7C62-B442-8450-062C12EF5EF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924CF643-2718-C349-8D22-03B5409297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A4521E35-0628-8E46-9177-3FDF306556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Remember that if you are chosen, can’t apply for this particular Fulbright award again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D7CC58F4-6C8E-684A-8F99-604AAEF71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8AEA48-B7B5-FB4A-BFBE-89E6A62E329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E0705C80-7CE1-184B-A567-277299357B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DF37B81F-BCBC-444B-A1C7-67F47CDCF7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Explain the summer WCOnline schedule</a:t>
            </a:r>
          </a:p>
          <a:p>
            <a:r>
              <a:rPr lang="en-US" altLang="en-US">
                <a:ea typeface="ＭＳ Ｐゴシック" panose="020B0600070205080204" pitchFamily="34" charset="-128"/>
                <a:hlinkClick r:id="rId3"/>
              </a:rPr>
              <a:t>Applicant Webinars *please encourage students to attend*:</a:t>
            </a:r>
            <a:r>
              <a:rPr lang="en-US" altLang="en-US" b="1" u="sng">
                <a:ea typeface="ＭＳ Ｐゴシック" panose="020B0600070205080204" pitchFamily="34" charset="-128"/>
              </a:rPr>
              <a:t> 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Study/Research Q&amp;A, June 26, noon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Arts Q&amp;A, June 27, 2pm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ETA Q&amp;A, June 27, noon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General Q&amp;A, July 11, 6pm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ETA Essays &amp; Application Components, July 24, 6pm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Arts Portfolio &amp; Application Components, July 25, 2pm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Study/Research Essay &amp; Application Components, July 25, 6pm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Study/Research Polishing Application, August 15, noon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Arts Polishing Application, August 22, 2pm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ETA Polishing Application, August 22, noon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Study/Research Last-Minute Questions, September 10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noon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ETA Last-Minute Questions, September 12, noon 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Arts Last-Minute Questions, September 14, noon ET</a:t>
            </a: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279DEB2A-2802-EF40-BD9B-0CFC122EB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46EAB0-88B4-E649-8DA0-BEED94D9372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big_logo_ttle">
            <a:extLst>
              <a:ext uri="{FF2B5EF4-FFF2-40B4-BE49-F238E27FC236}">
                <a16:creationId xmlns:a16="http://schemas.microsoft.com/office/drawing/2014/main" id="{18F5A817-D37E-6643-B596-CAB873C9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3">
            <a:extLst>
              <a:ext uri="{FF2B5EF4-FFF2-40B4-BE49-F238E27FC236}">
                <a16:creationId xmlns:a16="http://schemas.microsoft.com/office/drawing/2014/main" id="{E87CB688-BC81-0C4C-987C-DB521C8E8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219200"/>
            <a:ext cx="0" cy="5105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219200"/>
            <a:ext cx="7315200" cy="2057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7315200" cy="20574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2D6CC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1ED160-B14E-9744-84A5-57D6DFFBD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504CCB-40D0-214D-8392-2294EA480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552201-6D6F-6945-8AA5-B0801B0DC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E7A2DC-23BE-D44A-AFBC-5C14E0CEF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2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1DE910-E61A-184B-8143-E33C3D6FB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5EEFFF-E169-344B-83D3-CE1D476DC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582EA02-A75C-574A-AC98-A2E2D8EC1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EC29-D528-E14A-9C12-4F4509A06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6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0E0E4A-112A-B34B-AEFC-534E96CB8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D76ECB-C081-2544-8AAE-6F487848F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1C2749-3F65-324E-B7A5-916CF5B26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0DCAB-E22A-E342-A317-89B7874F9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1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FD8DA2-C596-C941-8EB3-EF9BBD04E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99F1A0-9A35-CC4F-9C30-CE9EADA2F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4A0DEF5-3B39-D142-819D-9366C6EA1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42F4-56FB-684F-8F61-D30302141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01D30B-B3CC-4C4F-9FC6-3B8F2F33D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2FA7AA-7859-EA4B-9149-6BFD6CC2D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E458468-751D-3C4D-BD72-9E14D7AF4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3380-526F-0347-8A9D-D7D49F6EB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51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3F51B8-8EFA-014C-983E-67AE24134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DE7E8-8746-6B47-88A0-7908345D8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8175A0-678D-B04C-ACFD-D67D7185D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6998A-1176-1A48-A56A-6BC68DBC6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2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4215F3-0E7B-864E-9524-00E47AA46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3387CDA-DFF8-2B40-AE82-340E3B3BB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B262B61-F10E-864D-A70E-C96EEC9FE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47D4A-9178-784C-98E0-9ABF82A56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3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5A7A63-5C91-0740-ACB7-8E58FC58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878448-13CC-BB43-B091-483E90736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332D179-4E2B-5848-B4B4-458A2A70D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0BD2-3355-384E-B200-158109917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10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848C34F-9B26-9D43-8402-3AF357128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6E0235D-0C28-DF4B-8D68-E9F7B8EB9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10A46DE-A6AF-F745-A832-08E2E1FC7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DDDE-3639-FC46-B8AE-9820351CC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26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00D439-8245-6D45-BD92-A7104A18E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B5A420-8A22-5E44-8AE8-9A4F20281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08E6EDF-4CDA-9445-9F78-BD015D82C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2BB62-E140-0348-92EE-A08CF6D12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51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D39E77-5D85-5443-A13A-9AEE1FC99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238C5D-0786-6044-8844-740C2EB7C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D5F38D5-2DE4-0B45-A1EF-ADDB62D2C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04CF-88F6-994C-90C1-004D7CCAE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12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small_logo_inside">
            <a:extLst>
              <a:ext uri="{FF2B5EF4-FFF2-40B4-BE49-F238E27FC236}">
                <a16:creationId xmlns:a16="http://schemas.microsoft.com/office/drawing/2014/main" id="{801BB43E-8758-3649-BA40-0850143F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0"/>
            <a:ext cx="13239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465A6C13-F73D-9B4B-90DE-F8A61E239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F65EC-6C0B-3D49-89F1-F27989752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3A64D83-4A00-224C-A098-85FEA3B952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8331BA3-D083-2141-8C43-850A494671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A523445-7051-6149-976F-EF69084948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30C96F89-80CA-AC46-8AEE-A4B84FCB0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117CAC8D-B08F-3E4A-927D-F65A6B938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752600"/>
            <a:ext cx="3146425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5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endParaRPr lang="en-US" sz="160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3251" name="Picture 4" descr="fulbrightlogo.jpg">
            <a:extLst>
              <a:ext uri="{FF2B5EF4-FFF2-40B4-BE49-F238E27FC236}">
                <a16:creationId xmlns:a16="http://schemas.microsoft.com/office/drawing/2014/main" id="{742653A9-5850-9744-8210-5FC10D81D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0"/>
            <a:ext cx="19208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5">
            <a:extLst>
              <a:ext uri="{FF2B5EF4-FFF2-40B4-BE49-F238E27FC236}">
                <a16:creationId xmlns:a16="http://schemas.microsoft.com/office/drawing/2014/main" id="{6EFCAAEF-ADD5-7040-AC30-2E61A0655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4419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7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4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5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400" baseline="30000">
                <a:solidFill>
                  <a:srgbClr val="606060"/>
                </a:solidFill>
                <a:latin typeface="News Gothic MT" panose="020B0503020103020203" pitchFamily="34" charset="0"/>
              </a:rPr>
              <a:t>For more information, visit: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800" b="1" baseline="30000">
                <a:solidFill>
                  <a:srgbClr val="2B3E5E"/>
                </a:solidFill>
                <a:latin typeface="News Gothic MT" panose="020B0503020103020203" pitchFamily="34" charset="0"/>
              </a:rPr>
              <a:t>http://fulbright.state.gov</a:t>
            </a:r>
            <a:endParaRPr lang="en-US" altLang="en-US" sz="1800" b="1">
              <a:solidFill>
                <a:srgbClr val="2B3E5E"/>
              </a:solidFill>
              <a:latin typeface="News Gothic MT" panose="020B0503020103020203" pitchFamily="34" charset="0"/>
            </a:endParaRPr>
          </a:p>
        </p:txBody>
      </p:sp>
      <p:pic>
        <p:nvPicPr>
          <p:cNvPr id="53253" name="Picture 6" descr="uslogosm.jpg">
            <a:extLst>
              <a:ext uri="{FF2B5EF4-FFF2-40B4-BE49-F238E27FC236}">
                <a16:creationId xmlns:a16="http://schemas.microsoft.com/office/drawing/2014/main" id="{E884FA09-49E6-8B4A-B1F2-BD8BCE31C8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D92EA8BD-0DFC-0443-BF3F-D06E35518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Position Yourself for Success</a:t>
            </a:r>
          </a:p>
        </p:txBody>
      </p:sp>
      <p:sp>
        <p:nvSpPr>
          <p:cNvPr id="24582" name="Rectangle 13">
            <a:extLst>
              <a:ext uri="{FF2B5EF4-FFF2-40B4-BE49-F238E27FC236}">
                <a16:creationId xmlns:a16="http://schemas.microsoft.com/office/drawing/2014/main" id="{05CBC12A-D2A2-8A49-B413-C5070A277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49200" y="-5486400"/>
            <a:ext cx="9144000" cy="3016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Graduate Writing Center: gwrc@ucr.edu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Individual Consultations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Online resources (pre-writing, worksheets, etc.)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Fulbright Student Program Website: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us.fulbrightonline.org</a:t>
            </a: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Updated guidelines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Pre-writing prompts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Country specific information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Director, UCR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GradSuccess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: Maggie Gover,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maggie.gover@ucr.edu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, (951)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F305313-B4DD-5A44-9FB7-1F4DDAAF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6553200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5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Start thinking now about which countries you might be interested in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cs typeface="+mn-cs"/>
              </a:rPr>
              <a:t>Then do your research</a:t>
            </a:r>
          </a:p>
          <a:p>
            <a:pPr marL="977900" lvl="1" indent="-285750" eaLnBrk="1" hangingPunct="1">
              <a:buFont typeface="Arial"/>
              <a:buChar char="•"/>
              <a:defRPr/>
            </a:pPr>
            <a:r>
              <a:rPr lang="en-US" sz="1600" dirty="0"/>
              <a:t>Form: Dominica is suspended due to hurricane season</a:t>
            </a:r>
          </a:p>
          <a:p>
            <a:pPr marL="977900" lvl="1" indent="-285750" eaLnBrk="1" hangingPunct="1">
              <a:buFont typeface="Arial"/>
              <a:buChar char="•"/>
              <a:defRPr/>
            </a:pPr>
            <a:r>
              <a:rPr lang="en-US" sz="1600" dirty="0"/>
              <a:t>What now? Other coffee-producing countries</a:t>
            </a:r>
            <a:br>
              <a:rPr lang="en-US" sz="1600" dirty="0"/>
            </a:br>
            <a:br>
              <a:rPr lang="en-US" sz="1600" dirty="0"/>
            </a:br>
            <a:r>
              <a:rPr lang="en-US" sz="1600" u="sng" dirty="0"/>
              <a:t>Indonesia</a:t>
            </a:r>
            <a:r>
              <a:rPr lang="en-US" sz="1600" dirty="0"/>
              <a:t>: undersubscribed, minimal language requirement</a:t>
            </a:r>
            <a:br>
              <a:rPr lang="en-US" sz="1600" dirty="0"/>
            </a:br>
            <a:r>
              <a:rPr lang="en-US" sz="1600" dirty="0"/>
              <a:t>Statistics: 2014-15 26%; 2015-16 23%; 2016-17 </a:t>
            </a:r>
            <a:r>
              <a:rPr lang="en-US" sz="1600" b="1" dirty="0"/>
              <a:t>37</a:t>
            </a:r>
            <a:r>
              <a:rPr lang="en-US" sz="1600" dirty="0"/>
              <a:t>%</a:t>
            </a:r>
            <a:br>
              <a:rPr lang="en-US" sz="1600" dirty="0"/>
            </a:br>
            <a:endParaRPr lang="en-US" sz="1600" dirty="0"/>
          </a:p>
          <a:p>
            <a:pPr marL="977900" lvl="1" indent="-285750" eaLnBrk="1" hangingPunct="1">
              <a:buFont typeface="Arial"/>
              <a:buChar char="•"/>
              <a:defRPr/>
            </a:pPr>
            <a:r>
              <a:rPr lang="en-US" sz="1600" dirty="0"/>
              <a:t>But you’ve become fluent in Spanish!</a:t>
            </a:r>
            <a:br>
              <a:rPr lang="en-US" sz="1600" dirty="0"/>
            </a:br>
            <a:br>
              <a:rPr lang="en-US" sz="1600" dirty="0"/>
            </a:br>
            <a:r>
              <a:rPr lang="en-US" sz="1600" u="sng" dirty="0"/>
              <a:t>Columbia</a:t>
            </a:r>
            <a:r>
              <a:rPr lang="en-US" sz="1600" dirty="0"/>
              <a:t> for Study/Research: </a:t>
            </a:r>
            <a:br>
              <a:rPr lang="en-US" sz="1600" dirty="0"/>
            </a:br>
            <a:r>
              <a:rPr lang="en-US" sz="1600" dirty="0"/>
              <a:t>Statistics: 2014-15 22%; 2015-16 21%; 2016-17 </a:t>
            </a:r>
            <a:r>
              <a:rPr lang="en-US" sz="1600" b="1" dirty="0"/>
              <a:t>20</a:t>
            </a:r>
            <a:r>
              <a:rPr lang="en-US" sz="1600" dirty="0"/>
              <a:t>%  </a:t>
            </a:r>
            <a:br>
              <a:rPr lang="en-US" sz="1600" dirty="0"/>
            </a:br>
            <a:r>
              <a:rPr lang="en-US" sz="1600" dirty="0"/>
              <a:t>Form: added 30 new ETAs</a:t>
            </a:r>
            <a:br>
              <a:rPr lang="en-US" sz="1600" dirty="0"/>
            </a:br>
            <a:r>
              <a:rPr lang="en-US" sz="1600" dirty="0"/>
              <a:t>Website: required to do social/community project as </a:t>
            </a:r>
            <a:br>
              <a:rPr lang="en-US" sz="1600" dirty="0"/>
            </a:br>
            <a:r>
              <a:rPr lang="en-US" sz="1600" dirty="0"/>
              <a:t>part of award, locations variable</a:t>
            </a:r>
          </a:p>
          <a:p>
            <a:pPr marL="977900" lvl="1" indent="-285750" eaLnBrk="1" hangingPunct="1">
              <a:buFont typeface="Arial"/>
              <a:buChar char="•"/>
              <a:defRPr/>
            </a:pPr>
            <a:endParaRPr lang="en-US" sz="1600" dirty="0"/>
          </a:p>
        </p:txBody>
      </p:sp>
      <p:pic>
        <p:nvPicPr>
          <p:cNvPr id="53257" name="Picture 8" descr="GradSuccess.eps">
            <a:extLst>
              <a:ext uri="{FF2B5EF4-FFF2-40B4-BE49-F238E27FC236}">
                <a16:creationId xmlns:a16="http://schemas.microsoft.com/office/drawing/2014/main" id="{9B7637F3-F18C-D440-A4C9-4649E0F0C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1863"/>
            <a:ext cx="312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fulbrightlogo.jpg">
            <a:extLst>
              <a:ext uri="{FF2B5EF4-FFF2-40B4-BE49-F238E27FC236}">
                <a16:creationId xmlns:a16="http://schemas.microsoft.com/office/drawing/2014/main" id="{EED1811A-1652-9D45-907A-944D3DBF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0"/>
            <a:ext cx="19208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5">
            <a:extLst>
              <a:ext uri="{FF2B5EF4-FFF2-40B4-BE49-F238E27FC236}">
                <a16:creationId xmlns:a16="http://schemas.microsoft.com/office/drawing/2014/main" id="{FF1F5C40-C621-A849-86FA-5D7EDC20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4419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400" baseline="30000">
                <a:solidFill>
                  <a:srgbClr val="606060"/>
                </a:solidFill>
                <a:latin typeface="News Gothic MT" panose="020B0503020103020203" pitchFamily="34" charset="0"/>
              </a:rPr>
              <a:t>For more information, visit: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800" b="1" baseline="30000">
                <a:solidFill>
                  <a:srgbClr val="2B3E5E"/>
                </a:solidFill>
                <a:latin typeface="News Gothic MT" panose="020B0503020103020203" pitchFamily="34" charset="0"/>
              </a:rPr>
              <a:t>http://fulbright.state.gov</a:t>
            </a:r>
            <a:endParaRPr lang="en-US" altLang="en-US" sz="1800" b="1">
              <a:solidFill>
                <a:srgbClr val="2B3E5E"/>
              </a:solidFill>
              <a:latin typeface="News Gothic MT" panose="020B0503020103020203" pitchFamily="34" charset="0"/>
            </a:endParaRPr>
          </a:p>
        </p:txBody>
      </p:sp>
      <p:pic>
        <p:nvPicPr>
          <p:cNvPr id="55300" name="Picture 6" descr="uslogosm.jpg">
            <a:extLst>
              <a:ext uri="{FF2B5EF4-FFF2-40B4-BE49-F238E27FC236}">
                <a16:creationId xmlns:a16="http://schemas.microsoft.com/office/drawing/2014/main" id="{B2E2F157-69CB-8A4C-B5E7-6E30D7D0F4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5282C2F6-F2E3-1846-9198-564D9FF04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Position Yourself for Success</a:t>
            </a:r>
          </a:p>
        </p:txBody>
      </p:sp>
      <p:sp>
        <p:nvSpPr>
          <p:cNvPr id="24582" name="Rectangle 13">
            <a:extLst>
              <a:ext uri="{FF2B5EF4-FFF2-40B4-BE49-F238E27FC236}">
                <a16:creationId xmlns:a16="http://schemas.microsoft.com/office/drawing/2014/main" id="{D6EDAE23-A93B-0941-942B-D73D68297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49200" y="-5486400"/>
            <a:ext cx="9144000" cy="3016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Graduate Writing Center: gwrc@ucr.edu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Individual Consultations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Online resources (pre-writing, worksheets, etc.)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Fulbright Student Program Website: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us.fulbrightonline.org</a:t>
            </a: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Updated guidelines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Pre-writing prompts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Country specific information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Director, UCR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GradSuccess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: Maggie Gover,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maggie.gover@ucr.edu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, (951)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CE0A90D-9AC0-EB48-95A1-6FBC95029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441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What are they encouraging?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Which countries in the region typically do not receive high numbers of applications?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Are multi-country awards accepted?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Is this country currently accepting your type of application?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Some countries will only accept research applications from graduate students!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Does this country accept arts applications?</a:t>
            </a:r>
          </a:p>
          <a:p>
            <a:pPr eaLnBrk="1" hangingPunct="1">
              <a:defRPr/>
            </a:pP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Start building relationships: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If you know of the lab or the person with whom you would like to work, make contact!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Talk to your professors about wanting to apply for the Fulbright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You should start making contacts no later than June of the year in which you are applying (e.g. application due October 2018, start making contact NOW!)</a:t>
            </a:r>
          </a:p>
          <a:p>
            <a:pPr eaLnBrk="1" hangingPunct="1">
              <a:defRPr/>
            </a:pP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5304" name="Picture 7" descr="GradSuccess.eps">
            <a:extLst>
              <a:ext uri="{FF2B5EF4-FFF2-40B4-BE49-F238E27FC236}">
                <a16:creationId xmlns:a16="http://schemas.microsoft.com/office/drawing/2014/main" id="{A9AC4B31-897B-E840-A76B-C08CA60BF4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1863"/>
            <a:ext cx="312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fulbrightlogo.jpg">
            <a:extLst>
              <a:ext uri="{FF2B5EF4-FFF2-40B4-BE49-F238E27FC236}">
                <a16:creationId xmlns:a16="http://schemas.microsoft.com/office/drawing/2014/main" id="{7C874718-FA2A-444A-8046-ED22A1733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0"/>
            <a:ext cx="19208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5">
            <a:extLst>
              <a:ext uri="{FF2B5EF4-FFF2-40B4-BE49-F238E27FC236}">
                <a16:creationId xmlns:a16="http://schemas.microsoft.com/office/drawing/2014/main" id="{BCDE353B-0233-9F4F-9DA7-0FB366E83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4419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400" baseline="30000">
                <a:solidFill>
                  <a:srgbClr val="606060"/>
                </a:solidFill>
                <a:latin typeface="News Gothic MT" panose="020B0503020103020203" pitchFamily="34" charset="0"/>
              </a:rPr>
              <a:t>For more information, visit: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800" b="1" baseline="30000">
                <a:solidFill>
                  <a:srgbClr val="2B3E5E"/>
                </a:solidFill>
                <a:latin typeface="News Gothic MT" panose="020B0503020103020203" pitchFamily="34" charset="0"/>
              </a:rPr>
              <a:t>http://fulbright.state.gov</a:t>
            </a:r>
            <a:endParaRPr lang="en-US" altLang="en-US" sz="1800" b="1">
              <a:solidFill>
                <a:srgbClr val="2B3E5E"/>
              </a:solidFill>
              <a:latin typeface="News Gothic MT" panose="020B0503020103020203" pitchFamily="34" charset="0"/>
            </a:endParaRPr>
          </a:p>
        </p:txBody>
      </p:sp>
      <p:pic>
        <p:nvPicPr>
          <p:cNvPr id="57348" name="Picture 6" descr="uslogosm.jpg">
            <a:extLst>
              <a:ext uri="{FF2B5EF4-FFF2-40B4-BE49-F238E27FC236}">
                <a16:creationId xmlns:a16="http://schemas.microsoft.com/office/drawing/2014/main" id="{46DF6538-7EBB-9E4F-B0D4-1C784A67E8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C48BE9AE-F78B-1A41-9CB0-23F1C804F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Position Yourself for Success</a:t>
            </a:r>
          </a:p>
        </p:txBody>
      </p:sp>
      <p:sp>
        <p:nvSpPr>
          <p:cNvPr id="24582" name="Rectangle 13">
            <a:extLst>
              <a:ext uri="{FF2B5EF4-FFF2-40B4-BE49-F238E27FC236}">
                <a16:creationId xmlns:a16="http://schemas.microsoft.com/office/drawing/2014/main" id="{A3902142-2940-0C42-94B3-0BDF005CC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49200" y="-5486400"/>
            <a:ext cx="9144000" cy="3016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Graduate Writing Center: gwrc@ucr.edu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Individual Consultations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Online resources (pre-writing, worksheets, etc.)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Fulbright Student Program Website: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us.fulbrightonline.org</a:t>
            </a: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Updated guidelines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Pre-writing prompts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Country specific information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Director, UCR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GradSuccess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: Maggie Gover,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maggie.gover@ucr.edu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, (951)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9A25E9-AF4D-FF43-A2FD-49DB66FC7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441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Know the country limitations/requirements: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Some countries do not accept arts applications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Some countries limit the overseas experience you are allowed to already have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Some countries only accept affiliation from universities</a:t>
            </a:r>
          </a:p>
          <a:p>
            <a:pPr eaLnBrk="1" hangingPunct="1">
              <a:defRPr/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Start thinking about Institutional Research Review (IRB) approval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If you will be interacting with people for your research (e.g. conducting interviews) you must have HRRB approval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Long process, start as early as possible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Some countries require HRRB approval to be completed prior to application, others require it to have begun, others require approval *from* that country</a:t>
            </a:r>
          </a:p>
        </p:txBody>
      </p:sp>
      <p:pic>
        <p:nvPicPr>
          <p:cNvPr id="57352" name="Picture 7" descr="GradSuccess.eps">
            <a:extLst>
              <a:ext uri="{FF2B5EF4-FFF2-40B4-BE49-F238E27FC236}">
                <a16:creationId xmlns:a16="http://schemas.microsoft.com/office/drawing/2014/main" id="{A91217BE-20D4-574F-8FB5-393244AD60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1863"/>
            <a:ext cx="312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fulbrightlogo.jpg">
            <a:extLst>
              <a:ext uri="{FF2B5EF4-FFF2-40B4-BE49-F238E27FC236}">
                <a16:creationId xmlns:a16="http://schemas.microsoft.com/office/drawing/2014/main" id="{215E964C-70C4-2D43-B309-4A3B6E479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0"/>
            <a:ext cx="19208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5">
            <a:extLst>
              <a:ext uri="{FF2B5EF4-FFF2-40B4-BE49-F238E27FC236}">
                <a16:creationId xmlns:a16="http://schemas.microsoft.com/office/drawing/2014/main" id="{6E902C05-D526-0C44-A5D4-39E8CC4E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4419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400" baseline="30000">
                <a:solidFill>
                  <a:srgbClr val="606060"/>
                </a:solidFill>
                <a:latin typeface="News Gothic MT" panose="020B0503020103020203" pitchFamily="34" charset="0"/>
              </a:rPr>
              <a:t>For more information, visit: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800" b="1" baseline="30000">
                <a:solidFill>
                  <a:srgbClr val="2B3E5E"/>
                </a:solidFill>
                <a:latin typeface="News Gothic MT" panose="020B0503020103020203" pitchFamily="34" charset="0"/>
              </a:rPr>
              <a:t>http://fulbright.state.gov</a:t>
            </a:r>
            <a:endParaRPr lang="en-US" altLang="en-US" sz="1800" b="1">
              <a:solidFill>
                <a:srgbClr val="2B3E5E"/>
              </a:solidFill>
              <a:latin typeface="News Gothic MT" panose="020B0503020103020203" pitchFamily="34" charset="0"/>
            </a:endParaRPr>
          </a:p>
        </p:txBody>
      </p:sp>
      <p:pic>
        <p:nvPicPr>
          <p:cNvPr id="59396" name="Picture 6" descr="uslogosm.jpg">
            <a:extLst>
              <a:ext uri="{FF2B5EF4-FFF2-40B4-BE49-F238E27FC236}">
                <a16:creationId xmlns:a16="http://schemas.microsoft.com/office/drawing/2014/main" id="{2C8847B6-3A4C-C34A-A8AD-86CBB21F92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B099C3A8-1E9C-7A4E-B5A1-9446D92BC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Position Yourself for Success</a:t>
            </a:r>
          </a:p>
        </p:txBody>
      </p:sp>
      <p:sp>
        <p:nvSpPr>
          <p:cNvPr id="24582" name="Rectangle 13">
            <a:extLst>
              <a:ext uri="{FF2B5EF4-FFF2-40B4-BE49-F238E27FC236}">
                <a16:creationId xmlns:a16="http://schemas.microsoft.com/office/drawing/2014/main" id="{3CD77BA9-7DC1-3140-8023-EDDF8399B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49200" y="-5486400"/>
            <a:ext cx="9144000" cy="3016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Graduate Writing Center: gwrc@ucr.edu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Individual Consultations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Online resources (pre-writing, worksheets, etc.)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Fulbright Student Program Website: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us.fulbrightonline.org</a:t>
            </a: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Updated guidelines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Pre-writing prompts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Country specific information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Director, UCR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GradSuccess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: Maggie Gover,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maggie.gover@ucr.edu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, (951)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0861C6-D700-9C45-8536-A9C97B517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441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Plan for your Fulbright application timeline with your graduate timeline in mind.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Sample graduate timeline: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25AA131-7FDA-9646-AA29-A579AB85A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3657600"/>
            <a:ext cx="3352800" cy="2286000"/>
          </a:xfrm>
          <a:prstGeom prst="rightArrow">
            <a:avLst>
              <a:gd name="adj1" fmla="val 50000"/>
              <a:gd name="adj2" fmla="val 48558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Years 1-2: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Coursework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EC5634B-88BD-644A-8252-19A2CC0A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33800"/>
            <a:ext cx="2057400" cy="22098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Year 3: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Qualifier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2565CDD-FAAE-CD4A-BA7D-7578689DF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657600"/>
            <a:ext cx="3352800" cy="2286000"/>
          </a:xfrm>
          <a:prstGeom prst="rightArrow">
            <a:avLst>
              <a:gd name="adj1" fmla="val 50000"/>
              <a:gd name="adj2" fmla="val 48558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Year 4-5: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Dissertation Research &amp; Writing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68C3F99-F07A-0B4A-8C04-E3033058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57400"/>
            <a:ext cx="2209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Research in year 4 to write in year 5, apply at the beginning of year 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0F4C59-BBCE-2C4A-8D76-9767D92F46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81400" y="2514600"/>
            <a:ext cx="1219200" cy="1676400"/>
          </a:xfrm>
          <a:prstGeom prst="straightConnector1">
            <a:avLst/>
          </a:prstGeom>
          <a:noFill/>
          <a:ln w="38100">
            <a:solidFill>
              <a:srgbClr val="286B7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9405" name="Picture 25" descr="GradSuccess.eps">
            <a:extLst>
              <a:ext uri="{FF2B5EF4-FFF2-40B4-BE49-F238E27FC236}">
                <a16:creationId xmlns:a16="http://schemas.microsoft.com/office/drawing/2014/main" id="{41E76DD2-D9E4-2E49-9CA6-5A7810635F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1863"/>
            <a:ext cx="312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fulbrightlogo.jpg">
            <a:extLst>
              <a:ext uri="{FF2B5EF4-FFF2-40B4-BE49-F238E27FC236}">
                <a16:creationId xmlns:a16="http://schemas.microsoft.com/office/drawing/2014/main" id="{47AD776B-053C-4240-807B-A576D1A20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0"/>
            <a:ext cx="19208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5">
            <a:extLst>
              <a:ext uri="{FF2B5EF4-FFF2-40B4-BE49-F238E27FC236}">
                <a16:creationId xmlns:a16="http://schemas.microsoft.com/office/drawing/2014/main" id="{34BBE8F9-8E34-8740-850D-785D29F69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4419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400" baseline="30000">
                <a:solidFill>
                  <a:srgbClr val="606060"/>
                </a:solidFill>
                <a:latin typeface="News Gothic MT" panose="020B0503020103020203" pitchFamily="34" charset="0"/>
              </a:rPr>
              <a:t>For more information, visit: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800" b="1" baseline="30000">
                <a:solidFill>
                  <a:srgbClr val="2B3E5E"/>
                </a:solidFill>
                <a:latin typeface="News Gothic MT" panose="020B0503020103020203" pitchFamily="34" charset="0"/>
              </a:rPr>
              <a:t>http://fulbright.state.gov</a:t>
            </a:r>
            <a:endParaRPr lang="en-US" altLang="en-US" sz="1800" b="1">
              <a:solidFill>
                <a:srgbClr val="2B3E5E"/>
              </a:solidFill>
              <a:latin typeface="News Gothic MT" panose="020B0503020103020203" pitchFamily="34" charset="0"/>
            </a:endParaRPr>
          </a:p>
        </p:txBody>
      </p:sp>
      <p:pic>
        <p:nvPicPr>
          <p:cNvPr id="61444" name="Picture 6" descr="uslogosm.jpg">
            <a:extLst>
              <a:ext uri="{FF2B5EF4-FFF2-40B4-BE49-F238E27FC236}">
                <a16:creationId xmlns:a16="http://schemas.microsoft.com/office/drawing/2014/main" id="{C21CC39D-8769-2740-B627-FBBABBBDF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D7DD4408-8FFB-824B-8664-6FE9EEBBF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Position Yourself for Success</a:t>
            </a:r>
          </a:p>
        </p:txBody>
      </p:sp>
      <p:sp>
        <p:nvSpPr>
          <p:cNvPr id="24582" name="Rectangle 13">
            <a:extLst>
              <a:ext uri="{FF2B5EF4-FFF2-40B4-BE49-F238E27FC236}">
                <a16:creationId xmlns:a16="http://schemas.microsoft.com/office/drawing/2014/main" id="{2A991C1B-41A8-B44C-9488-34BA7CB20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49200" y="-5486400"/>
            <a:ext cx="9144000" cy="3016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Graduate Writing Center: gwrc@ucr.edu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Individual Consultations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Online resources (pre-writing, worksheets, etc.)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Fulbright Student Program Website: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us.fulbrightonline.org</a:t>
            </a: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Updated guidelines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Pre-writing prompts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Country specific information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Director, UCR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GradSuccess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: Maggie Gover,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maggie.gover@ucr.edu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, (951)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8D61D80-572F-5445-A420-03CFD52B9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441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Plan for your Fulbright application timeline with your graduate timeline in mind.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Sample graduate timeline: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ED58673-7BAE-A44D-87D8-FD9677A1F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3657600"/>
            <a:ext cx="3352800" cy="2286000"/>
          </a:xfrm>
          <a:prstGeom prst="rightArrow">
            <a:avLst>
              <a:gd name="adj1" fmla="val 50000"/>
              <a:gd name="adj2" fmla="val 48558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Years 1-2: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Coursework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F9F4B70-A308-574A-8058-6FC4F996E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33800"/>
            <a:ext cx="2057400" cy="22098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Year 3: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Qualifier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AD1D23A-7E0A-4246-8593-C0B8737A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657600"/>
            <a:ext cx="3352800" cy="2286000"/>
          </a:xfrm>
          <a:prstGeom prst="rightArrow">
            <a:avLst>
              <a:gd name="adj1" fmla="val 50000"/>
              <a:gd name="adj2" fmla="val 48558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Year 4-5: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Dissertation Research &amp; Writing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8495C90-C28E-304B-AF0F-9F672F41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57400"/>
            <a:ext cx="22098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Set-up research in year 4, research abroad while writing in year 5, apply at beginning of year 4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2243A5F0-65BB-1542-B2FD-D7B22A10BFB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67400" y="3200400"/>
            <a:ext cx="1066800" cy="10668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286B7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53" name="Picture 17" descr="GradSuccess.eps">
            <a:extLst>
              <a:ext uri="{FF2B5EF4-FFF2-40B4-BE49-F238E27FC236}">
                <a16:creationId xmlns:a16="http://schemas.microsoft.com/office/drawing/2014/main" id="{CE62F776-5F41-A74A-9DE7-1418892AD6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1863"/>
            <a:ext cx="312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fulbrightlogo.jpg">
            <a:extLst>
              <a:ext uri="{FF2B5EF4-FFF2-40B4-BE49-F238E27FC236}">
                <a16:creationId xmlns:a16="http://schemas.microsoft.com/office/drawing/2014/main" id="{48436260-B565-DD46-A854-F203D27E7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0"/>
            <a:ext cx="19208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5">
            <a:extLst>
              <a:ext uri="{FF2B5EF4-FFF2-40B4-BE49-F238E27FC236}">
                <a16:creationId xmlns:a16="http://schemas.microsoft.com/office/drawing/2014/main" id="{14ACE2A4-051F-6B4C-921C-DD3D7B094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4419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400" baseline="30000">
                <a:solidFill>
                  <a:srgbClr val="606060"/>
                </a:solidFill>
                <a:latin typeface="News Gothic MT" panose="020B0503020103020203" pitchFamily="34" charset="0"/>
              </a:rPr>
              <a:t>For more information, visit: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800" b="1" baseline="30000">
                <a:solidFill>
                  <a:srgbClr val="2B3E5E"/>
                </a:solidFill>
                <a:latin typeface="News Gothic MT" panose="020B0503020103020203" pitchFamily="34" charset="0"/>
              </a:rPr>
              <a:t>http://fulbright.state.gov</a:t>
            </a:r>
            <a:endParaRPr lang="en-US" altLang="en-US" sz="1800" b="1">
              <a:solidFill>
                <a:srgbClr val="2B3E5E"/>
              </a:solidFill>
              <a:latin typeface="News Gothic MT" panose="020B0503020103020203" pitchFamily="34" charset="0"/>
            </a:endParaRPr>
          </a:p>
        </p:txBody>
      </p:sp>
      <p:pic>
        <p:nvPicPr>
          <p:cNvPr id="63492" name="Picture 6" descr="uslogosm.jpg">
            <a:extLst>
              <a:ext uri="{FF2B5EF4-FFF2-40B4-BE49-F238E27FC236}">
                <a16:creationId xmlns:a16="http://schemas.microsoft.com/office/drawing/2014/main" id="{B6789578-3A63-B841-B17B-2E889059D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6553C7B2-6195-AD48-BB40-AD9030CD6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Resources</a:t>
            </a:r>
          </a:p>
        </p:txBody>
      </p:sp>
      <p:sp>
        <p:nvSpPr>
          <p:cNvPr id="24582" name="Rectangle 13">
            <a:extLst>
              <a:ext uri="{FF2B5EF4-FFF2-40B4-BE49-F238E27FC236}">
                <a16:creationId xmlns:a16="http://schemas.microsoft.com/office/drawing/2014/main" id="{ECE9A15F-1F37-E342-B841-376A5148F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49200" y="-5486400"/>
            <a:ext cx="9144000" cy="3016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Graduate Writing Center: gwrc@ucr.edu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Individual Consultations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Online resources (pre-writing, worksheets, etc.)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Fulbright Student Program Website: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us.fulbrightonline.org</a:t>
            </a: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Updated guidelines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Pre-writing prompts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Country specific information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Director, UCR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GradSuccess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: Maggie Gover,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maggie.gover@ucr.edu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, (951)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A234B2C-0167-494C-8ACE-55740ECE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7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Graduate Writing Center - </a:t>
            </a:r>
            <a:r>
              <a:rPr lang="en-US" sz="1800" dirty="0" err="1">
                <a:solidFill>
                  <a:schemeClr val="tx1"/>
                </a:solidFill>
                <a:cs typeface="+mn-cs"/>
              </a:rPr>
              <a:t>gwrc@ucr.edu</a:t>
            </a: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Individual writing consultations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Written and online resources (Fulbright worksheets, link to workshop sign-ups, etc.)</a:t>
            </a:r>
          </a:p>
          <a:p>
            <a:pPr eaLnBrk="1" hangingPunct="1">
              <a:defRPr/>
            </a:pP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Fulbright Student Program website - </a:t>
            </a:r>
            <a:r>
              <a:rPr lang="en-US" sz="1800" dirty="0" err="1">
                <a:solidFill>
                  <a:schemeClr val="tx1"/>
                </a:solidFill>
                <a:cs typeface="+mn-cs"/>
              </a:rPr>
              <a:t>us.fulbrightonline.org</a:t>
            </a: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Country-specific requirements and statistics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Generative help (writing prompts, informational webinars, etc.)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Updated application information</a:t>
            </a:r>
          </a:p>
          <a:p>
            <a:pPr eaLnBrk="1" hangingPunct="1">
              <a:defRPr/>
            </a:pP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Dr. Hillary Jenks, FPA and GradSuccess Director – </a:t>
            </a:r>
            <a:r>
              <a:rPr lang="en-US" sz="1800" dirty="0" err="1">
                <a:solidFill>
                  <a:schemeClr val="tx1"/>
                </a:solidFill>
                <a:cs typeface="+mn-cs"/>
              </a:rPr>
              <a:t>hillary.jenks@ucr.edu</a:t>
            </a:r>
            <a:r>
              <a:rPr lang="en-US" sz="1800" dirty="0">
                <a:solidFill>
                  <a:schemeClr val="tx1"/>
                </a:solidFill>
                <a:cs typeface="+mn-cs"/>
              </a:rPr>
              <a:t>, (951) 827-6113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Fulbright workshops/consultations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Writing and research guidelines for graduate students</a:t>
            </a:r>
          </a:p>
          <a:p>
            <a:pPr eaLnBrk="1" hangingPunct="1">
              <a:defRPr/>
            </a:pP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dirty="0" err="1">
                <a:solidFill>
                  <a:schemeClr val="tx1"/>
                </a:solidFill>
                <a:cs typeface="+mn-cs"/>
              </a:rPr>
              <a:t>Gladis</a:t>
            </a:r>
            <a:r>
              <a:rPr lang="en-US" sz="1800" dirty="0">
                <a:solidFill>
                  <a:schemeClr val="tx1"/>
                </a:solidFill>
                <a:cs typeface="+mn-cs"/>
              </a:rPr>
              <a:t> Herrera-Berkowitz- Director, University Honors- </a:t>
            </a:r>
            <a:r>
              <a:rPr lang="en-US" sz="1800" dirty="0" err="1">
                <a:solidFill>
                  <a:schemeClr val="tx1"/>
                </a:solidFill>
                <a:cs typeface="+mn-cs"/>
              </a:rPr>
              <a:t>gladis.herrera-berkowitz@ucr.edu</a:t>
            </a:r>
            <a:r>
              <a:rPr lang="en-US" sz="1800" dirty="0">
                <a:solidFill>
                  <a:schemeClr val="tx1"/>
                </a:solidFill>
                <a:cs typeface="+mn-cs"/>
              </a:rPr>
              <a:t>, (951) 827-5042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UCR application procedure information / undergraduate support</a:t>
            </a:r>
          </a:p>
          <a:p>
            <a:pPr eaLnBrk="1" hangingPunct="1">
              <a:defRPr/>
            </a:pP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Office of Research- </a:t>
            </a:r>
            <a:r>
              <a:rPr lang="en-US" sz="1800" dirty="0" err="1">
                <a:solidFill>
                  <a:schemeClr val="tx1"/>
                </a:solidFill>
                <a:cs typeface="+mn-cs"/>
              </a:rPr>
              <a:t>or.ucr.edu</a:t>
            </a: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HRRB and research ethics approval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Academic Resource Center- </a:t>
            </a:r>
            <a:r>
              <a:rPr lang="en-US" sz="1800" dirty="0" err="1">
                <a:solidFill>
                  <a:schemeClr val="tx1"/>
                </a:solidFill>
                <a:cs typeface="+mn-cs"/>
              </a:rPr>
              <a:t>arc.ucr.edu</a:t>
            </a: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Writing help for undergraduates</a:t>
            </a:r>
          </a:p>
        </p:txBody>
      </p:sp>
      <p:pic>
        <p:nvPicPr>
          <p:cNvPr id="63496" name="Picture 1" descr="GradSuccess.eps">
            <a:extLst>
              <a:ext uri="{FF2B5EF4-FFF2-40B4-BE49-F238E27FC236}">
                <a16:creationId xmlns:a16="http://schemas.microsoft.com/office/drawing/2014/main" id="{42417D9A-7D04-424A-A3D2-2C63B25602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1863"/>
            <a:ext cx="312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UCRTemplate4">
  <a:themeElements>
    <a:clrScheme name="UCR Graduate Division">
      <a:dk1>
        <a:sysClr val="windowText" lastClr="000000"/>
      </a:dk1>
      <a:lt1>
        <a:sysClr val="window" lastClr="FFFFFF"/>
      </a:lt1>
      <a:dk2>
        <a:srgbClr val="407C89"/>
      </a:dk2>
      <a:lt2>
        <a:srgbClr val="DAE3C4"/>
      </a:lt2>
      <a:accent1>
        <a:srgbClr val="6DC0CE"/>
      </a:accent1>
      <a:accent2>
        <a:srgbClr val="6A5B49"/>
      </a:accent2>
      <a:accent3>
        <a:srgbClr val="0F5494"/>
      </a:accent3>
      <a:accent4>
        <a:srgbClr val="EEA420"/>
      </a:accent4>
      <a:accent5>
        <a:srgbClr val="02264D"/>
      </a:accent5>
      <a:accent6>
        <a:srgbClr val="5C731B"/>
      </a:accent6>
      <a:hlink>
        <a:srgbClr val="FFF0C6"/>
      </a:hlink>
      <a:folHlink>
        <a:srgbClr val="C3BCA1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1189</Words>
  <Application>Microsoft Macintosh PowerPoint</Application>
  <PresentationFormat>On-screen Show (4:3)</PresentationFormat>
  <Paragraphs>173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News Gothic MT</vt:lpstr>
      <vt:lpstr>Times New Roman</vt:lpstr>
      <vt:lpstr>Wingdings</vt:lpstr>
      <vt:lpstr>UCRTemplate4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Riverside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Hirning</dc:creator>
  <cp:lastModifiedBy>Microsoft Office User</cp:lastModifiedBy>
  <cp:revision>112</cp:revision>
  <cp:lastPrinted>2013-07-30T16:35:25Z</cp:lastPrinted>
  <dcterms:created xsi:type="dcterms:W3CDTF">2007-10-22T22:28:49Z</dcterms:created>
  <dcterms:modified xsi:type="dcterms:W3CDTF">2018-06-13T01:02:25Z</dcterms:modified>
</cp:coreProperties>
</file>