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301" r:id="rId2"/>
    <p:sldId id="302" r:id="rId3"/>
    <p:sldId id="303" r:id="rId4"/>
    <p:sldId id="311" r:id="rId5"/>
    <p:sldId id="316" r:id="rId6"/>
    <p:sldId id="304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FF6907-65DB-6940-982D-7FE6FE648E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7F90A-BF65-C048-B68E-FEABDF02C7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E56D5A7-1479-314D-935D-86DAC377DF57}" type="datetimeFigureOut">
              <a:rPr lang="en-US" altLang="en-US"/>
              <a:pPr>
                <a:defRPr/>
              </a:pPr>
              <a:t>6/12/18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8F97D-1FC2-D44C-B923-8F4F114E9E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86787-AA3C-4646-8733-4696767914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8015DD-D47F-BF4B-9CF8-EFC571022A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9635AD-93DF-DE4E-9AE1-D1D7E4184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43D6B-98E4-A24B-A5AC-8A7C2167B9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0169782-8C89-6B4E-AECB-544679E1AE29}" type="datetimeFigureOut">
              <a:rPr lang="en-US" altLang="en-US"/>
              <a:pPr>
                <a:defRPr/>
              </a:pPr>
              <a:t>6/12/18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F318574-15AD-8544-B14C-4B5DC318FE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0FC45C0-3691-054F-9B6B-55CF88891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E3A7F0-695F-C649-9BEC-06CCA2AA4E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11D53-93DC-5940-A45A-4280108C0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E7DDE2C-53CF-E64B-AC0E-F09F61F06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49DCFA44-267E-764C-8AEC-B7AF4F141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409EBAE8-31B0-5648-903D-F03DBCB886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Interviews at UCR, we are not a stopping point.  All applications get forwarded, we just submit our impression of you and your research project.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Your competition is not other UCR students, but students who are applying to study in the same country as you.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We cannot “un-submit” an application after 5pm EST on Oct 5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th</a:t>
            </a:r>
            <a:r>
              <a:rPr lang="en-US" altLang="en-US" dirty="0">
                <a:ea typeface="ＭＳ Ｐゴシック" panose="020B0600070205080204" pitchFamily="34" charset="-128"/>
              </a:rPr>
              <a:t> - must determine by then that you’re going forward with it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Deadline for FPAs to upload CCE Forms: Thursday, October 11, 2018 5pm ET.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National screening is a US-based panel composed of experts on those countries and some people from them; they’ll weed out about half of the applicants before routing them on to commission/embassy (country) review</a:t>
            </a: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D1D71DF7-907D-504A-B68E-B610C8CA56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CCACEF8-9ADE-8F47-86D3-BA5931CB51B7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>
            <a:extLst>
              <a:ext uri="{FF2B5EF4-FFF2-40B4-BE49-F238E27FC236}">
                <a16:creationId xmlns:a16="http://schemas.microsoft.com/office/drawing/2014/main" id="{EEB8679B-7909-864E-A575-3FF04654E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>
            <a:extLst>
              <a:ext uri="{FF2B5EF4-FFF2-40B4-BE49-F238E27FC236}">
                <a16:creationId xmlns:a16="http://schemas.microsoft.com/office/drawing/2014/main" id="{790A4829-5CCE-E541-873E-DB2B3CAE4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You have a lot of them, and most of them won’t know much about your specific topic/field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ETA: the ESL faculty have to have 5 years of university teaching experience to be on committee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Partner awards often involve people looking for very specific expertise and they will be very knowledgeable in your field</a:t>
            </a:r>
          </a:p>
        </p:txBody>
      </p:sp>
      <p:sp>
        <p:nvSpPr>
          <p:cNvPr id="78851" name="Slide Number Placeholder 3">
            <a:extLst>
              <a:ext uri="{FF2B5EF4-FFF2-40B4-BE49-F238E27FC236}">
                <a16:creationId xmlns:a16="http://schemas.microsoft.com/office/drawing/2014/main" id="{2EEFA534-A834-634B-9EC9-81C0EAF8B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3ACE7F-3FE5-2D42-A5B8-120152C7CD6F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>
            <a:extLst>
              <a:ext uri="{FF2B5EF4-FFF2-40B4-BE49-F238E27FC236}">
                <a16:creationId xmlns:a16="http://schemas.microsoft.com/office/drawing/2014/main" id="{45C9B201-5F27-D34F-B3EB-C834F49D0F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>
            <a:extLst>
              <a:ext uri="{FF2B5EF4-FFF2-40B4-BE49-F238E27FC236}">
                <a16:creationId xmlns:a16="http://schemas.microsoft.com/office/drawing/2014/main" id="{B6B4CE50-05AE-7142-AED1-BC522A842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Interviews are a chance for us to provide narrative account of you and our assessment of you and your application to Fulbright (not quantitative)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Can also get help from Graduate Writing Center starting July 9</a:t>
            </a:r>
          </a:p>
        </p:txBody>
      </p:sp>
      <p:sp>
        <p:nvSpPr>
          <p:cNvPr id="79875" name="Slide Number Placeholder 3">
            <a:extLst>
              <a:ext uri="{FF2B5EF4-FFF2-40B4-BE49-F238E27FC236}">
                <a16:creationId xmlns:a16="http://schemas.microsoft.com/office/drawing/2014/main" id="{1BA951E1-DBAE-7B40-BD95-DDADB8B606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B3C82A2-7B6D-674E-8D97-DBCD9A2AFA7B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5BE25B68-1DDB-E444-A102-A3FB94754D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D21C40F2-B60D-8747-89A7-96B799362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Go to the website and click on “statistics” (https://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us.fulbrightonline.org</a:t>
            </a:r>
            <a:r>
              <a:rPr lang="en-US" altLang="en-US" dirty="0">
                <a:ea typeface="ＭＳ Ｐゴシック" panose="020B0600070205080204" pitchFamily="34" charset="-128"/>
              </a:rPr>
              <a:t>/study-research-eta-statistics) – can see how many have applied and been awarded by country for past 3 years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However, they will not give out all awards if they don’t have enough good applications (still has to be a great project and fit)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Ex. Japan- lists language proficiency as “intermediate,” but must submit a statement in Japanese! Difference between “intermediate” and expectation. Also limits on fields of study (does not show STEM), does not limit accepted degree levels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Ex. Morocco- Field of Study Restrictions- research should be discussed with the field officer well in advance of application deadlines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Going to require some RESEARCH and *STRATEGY* on your part to find best fit for you and your project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EAEAD261-8140-7648-9AB1-09FDD376A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277643-631D-B04D-A70D-E644A4E7D2F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>
            <a:extLst>
              <a:ext uri="{FF2B5EF4-FFF2-40B4-BE49-F238E27FC236}">
                <a16:creationId xmlns:a16="http://schemas.microsoft.com/office/drawing/2014/main" id="{18B54F3C-05F1-664A-AD89-A6EC6EE50F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>
            <a:extLst>
              <a:ext uri="{FF2B5EF4-FFF2-40B4-BE49-F238E27FC236}">
                <a16:creationId xmlns:a16="http://schemas.microsoft.com/office/drawing/2014/main" id="{92536E47-2EC3-E047-90DC-35A9CC61D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Examples: https://</a:t>
            </a:r>
            <a:r>
              <a:rPr lang="en-US" altLang="en-US" dirty="0" err="1">
                <a:ea typeface="ＭＳ Ｐゴシック" panose="020B0600070205080204" pitchFamily="34" charset="-128"/>
              </a:rPr>
              <a:t>us.fulbrightonline.org</a:t>
            </a:r>
            <a:r>
              <a:rPr lang="en-US" altLang="en-US" dirty="0">
                <a:ea typeface="ＭＳ Ｐゴシック" panose="020B0600070205080204" pitchFamily="34" charset="-128"/>
              </a:rPr>
              <a:t>/about/types-of-awards/study-research (useful shortcut)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Partnership awards are specific to institution and often discipline; in some countries, push to apply to partner awards rather than open awards since latter are limited and oversubscribed.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Ex. UK-  only 2 open research awards (and over 90 applicants), but many Institution specific awards and fewer applicants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Netherlands- lots of STEM focused awards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 Graduate Degree Enrollment would be actually getting your degree at a different university – dual enrollment not allowed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Independent Study/Research: that’s you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Ex. Israel: must have faculty advisor for your research</a:t>
            </a: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43748546-85FD-224A-A6EB-2A64E74E5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E40D0E-0AC0-B64F-ADEA-1DB3F38AE682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F9E5AAF2-303C-6846-8B80-0F262E7AB6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A9F09A18-BAF4-0C4C-9925-F74C475EDC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They have one or two people at Fulbright for each of the REGIONS, not the countries, so keep that in mind if you have questions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Remember to be flexible: if you wanted to do a project on reviving coffee production in the Caribbean, you might have thought applying for Dominica was a great idea</a:t>
            </a: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E9DC2FDF-82B1-0C49-A089-66A7AF8D2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D99A56D-9FC8-6C4D-BA2A-C907CF959B93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 descr="big_logo_ttle">
            <a:extLst>
              <a:ext uri="{FF2B5EF4-FFF2-40B4-BE49-F238E27FC236}">
                <a16:creationId xmlns:a16="http://schemas.microsoft.com/office/drawing/2014/main" id="{18F5A817-D37E-6643-B596-CAB873C9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3733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43">
            <a:extLst>
              <a:ext uri="{FF2B5EF4-FFF2-40B4-BE49-F238E27FC236}">
                <a16:creationId xmlns:a16="http://schemas.microsoft.com/office/drawing/2014/main" id="{E87CB688-BC81-0C4C-987C-DB521C8E8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219200"/>
            <a:ext cx="0" cy="51054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95400" y="1219200"/>
            <a:ext cx="7315200" cy="20574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7315200" cy="20574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2D6CC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1ED160-B14E-9744-84A5-57D6DFFBD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C504CCB-40D0-214D-8392-2294EA4805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3552201-6D6F-6945-8AA5-B0801B0DC2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7A2DC-23BE-D44A-AFBC-5C14E0CEF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1DE910-E61A-184B-8143-E33C3D6FB1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5EEFFF-E169-344B-83D3-CE1D476DC6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582EA02-A75C-574A-AC98-A2E2D8EC1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EC29-D528-E14A-9C12-4F4509A06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6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0E0E4A-112A-B34B-AEFC-534E96CB8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D76ECB-C081-2544-8AAE-6F487848F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61C2749-3F65-324E-B7A5-916CF5B26A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0DCAB-E22A-E342-A317-89B7874F9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1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FD8DA2-C596-C941-8EB3-EF9BBD04E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99F1A0-9A35-CC4F-9C30-CE9EADA2F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4A0DEF5-3B39-D142-819D-9366C6EA1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242F4-56FB-684F-8F61-D30302141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4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01D30B-B3CC-4C4F-9FC6-3B8F2F33D9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22FA7AA-7859-EA4B-9149-6BFD6CC2DE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458468-751D-3C4D-BD72-9E14D7AF4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3380-526F-0347-8A9D-D7D49F6EB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19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3F51B8-8EFA-014C-983E-67AE24134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6DE7E8-8746-6B47-88A0-7908345D80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8175A0-678D-B04C-ACFD-D67D7185D1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6998A-1176-1A48-A56A-6BC68DBC6D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3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4215F3-0E7B-864E-9524-00E47AA46F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3387CDA-DFF8-2B40-AE82-340E3B3BB9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B262B61-F10E-864D-A70E-C96EEC9FE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47D4A-9178-784C-98E0-9ABF82A56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3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35A7A63-5C91-0740-ACB7-8E58FC58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878448-13CC-BB43-B091-483E90736D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332D179-4E2B-5848-B4B4-458A2A70D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0BD2-3355-384E-B200-158109917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0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848C34F-9B26-9D43-8402-3AF357128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6E0235D-0C28-DF4B-8D68-E9F7B8EB9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10A46DE-A6AF-F745-A832-08E2E1FC74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1DDDE-3639-FC46-B8AE-9820351CC3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6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00D439-8245-6D45-BD92-A7104A18E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B5A420-8A22-5E44-8AE8-9A4F202811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08E6EDF-4CDA-9445-9F78-BD015D82C9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BB62-E140-0348-92EE-A08CF6D12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51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D39E77-5D85-5443-A13A-9AEE1FC99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238C5D-0786-6044-8844-740C2EB7CF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D5F38D5-2DE4-0B45-A1EF-ADDB62D2C2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304CF-88F6-994C-90C1-004D7CCAEA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2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1" descr="small_logo_inside">
            <a:extLst>
              <a:ext uri="{FF2B5EF4-FFF2-40B4-BE49-F238E27FC236}">
                <a16:creationId xmlns:a16="http://schemas.microsoft.com/office/drawing/2014/main" id="{801BB43E-8758-3649-BA40-0850143F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25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65A6C13-F73D-9B4B-90DE-F8A61E239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746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4F65EC-6C0B-3D49-89F1-F279897524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3A64D83-4A00-224C-A098-85FEA3B952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8331BA3-D083-2141-8C43-850A494671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A523445-7051-6149-976F-EF69084948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30C96F89-80CA-AC46-8AEE-A4B84FCB07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3" descr="uslogosm.jpg">
            <a:extLst>
              <a:ext uri="{FF2B5EF4-FFF2-40B4-BE49-F238E27FC236}">
                <a16:creationId xmlns:a16="http://schemas.microsoft.com/office/drawing/2014/main" id="{DE2BC814-8383-0A4F-952D-3F40C8C79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>
            <a:extLst>
              <a:ext uri="{FF2B5EF4-FFF2-40B4-BE49-F238E27FC236}">
                <a16:creationId xmlns:a16="http://schemas.microsoft.com/office/drawing/2014/main" id="{C75848B7-38C4-F943-BA36-3444A35AE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0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Review Process</a:t>
            </a:r>
          </a:p>
        </p:txBody>
      </p:sp>
      <p:sp>
        <p:nvSpPr>
          <p:cNvPr id="43014" name="TextBox 5">
            <a:extLst>
              <a:ext uri="{FF2B5EF4-FFF2-40B4-BE49-F238E27FC236}">
                <a16:creationId xmlns:a16="http://schemas.microsoft.com/office/drawing/2014/main" id="{534D5741-F8F2-D14E-B12E-AA7F99D85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676400"/>
            <a:ext cx="434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Applications submitted to UCR through online system</a:t>
            </a:r>
          </a:p>
        </p:txBody>
      </p:sp>
      <p:sp>
        <p:nvSpPr>
          <p:cNvPr id="43015" name="TextBox 1">
            <a:extLst>
              <a:ext uri="{FF2B5EF4-FFF2-40B4-BE49-F238E27FC236}">
                <a16:creationId xmlns:a16="http://schemas.microsoft.com/office/drawing/2014/main" id="{915D3A07-A118-5443-9D66-5A67CB34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6670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Interviews at UCR</a:t>
            </a:r>
          </a:p>
        </p:txBody>
      </p:sp>
      <p:sp>
        <p:nvSpPr>
          <p:cNvPr id="43016" name="Rectangle 2">
            <a:extLst>
              <a:ext uri="{FF2B5EF4-FFF2-40B4-BE49-F238E27FC236}">
                <a16:creationId xmlns:a16="http://schemas.microsoft.com/office/drawing/2014/main" id="{F7FC9027-9EFD-E64F-B1B4-0D0C1EA2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Full applications submitted by UCR to Fulbright</a:t>
            </a:r>
          </a:p>
        </p:txBody>
      </p:sp>
      <p:sp>
        <p:nvSpPr>
          <p:cNvPr id="43017" name="Rectangle 3">
            <a:extLst>
              <a:ext uri="{FF2B5EF4-FFF2-40B4-BE49-F238E27FC236}">
                <a16:creationId xmlns:a16="http://schemas.microsoft.com/office/drawing/2014/main" id="{C00EBBEC-7AA3-DB44-AB8F-32608067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9415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National Screening</a:t>
            </a:r>
          </a:p>
        </p:txBody>
      </p:sp>
      <p:sp>
        <p:nvSpPr>
          <p:cNvPr id="43018" name="Rectangle 4">
            <a:extLst>
              <a:ext uri="{FF2B5EF4-FFF2-40B4-BE49-F238E27FC236}">
                <a16:creationId xmlns:a16="http://schemas.microsoft.com/office/drawing/2014/main" id="{DB7585BD-4C81-D840-AB51-89DA89273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5720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Commissions/Embassies </a:t>
            </a:r>
            <a:b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</a:b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Foreign Scholarship Board</a:t>
            </a:r>
          </a:p>
        </p:txBody>
      </p:sp>
      <p:sp>
        <p:nvSpPr>
          <p:cNvPr id="43019" name="Rectangle 5">
            <a:extLst>
              <a:ext uri="{FF2B5EF4-FFF2-40B4-BE49-F238E27FC236}">
                <a16:creationId xmlns:a16="http://schemas.microsoft.com/office/drawing/2014/main" id="{72CBC154-C366-584C-A1E3-2BA033687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86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Final Review-Fulbright Board</a:t>
            </a:r>
          </a:p>
        </p:txBody>
      </p:sp>
      <p:sp>
        <p:nvSpPr>
          <p:cNvPr id="43020" name="TextBox 5">
            <a:extLst>
              <a:ext uri="{FF2B5EF4-FFF2-40B4-BE49-F238E27FC236}">
                <a16:creationId xmlns:a16="http://schemas.microsoft.com/office/drawing/2014/main" id="{2BD9D194-2B70-0B43-9A4D-274757FEB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1906588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September 4</a:t>
            </a:r>
          </a:p>
        </p:txBody>
      </p:sp>
      <p:sp>
        <p:nvSpPr>
          <p:cNvPr id="43021" name="TextBox 13">
            <a:extLst>
              <a:ext uri="{FF2B5EF4-FFF2-40B4-BE49-F238E27FC236}">
                <a16:creationId xmlns:a16="http://schemas.microsoft.com/office/drawing/2014/main" id="{37B667FD-48F6-7548-A6D8-C7A4A8433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2743200"/>
            <a:ext cx="2419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September-October</a:t>
            </a:r>
          </a:p>
        </p:txBody>
      </p:sp>
      <p:sp>
        <p:nvSpPr>
          <p:cNvPr id="43022" name="TextBox 14">
            <a:extLst>
              <a:ext uri="{FF2B5EF4-FFF2-40B4-BE49-F238E27FC236}">
                <a16:creationId xmlns:a16="http://schemas.microsoft.com/office/drawing/2014/main" id="{6610FC5C-9C68-2343-B304-C87EADDD4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3352800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October 9, 5pm EST</a:t>
            </a:r>
          </a:p>
        </p:txBody>
      </p:sp>
      <p:sp>
        <p:nvSpPr>
          <p:cNvPr id="43023" name="TextBox 15">
            <a:extLst>
              <a:ext uri="{FF2B5EF4-FFF2-40B4-BE49-F238E27FC236}">
                <a16:creationId xmlns:a16="http://schemas.microsoft.com/office/drawing/2014/main" id="{88404A03-631F-C845-A3E6-42F417688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900" y="396240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November-December</a:t>
            </a:r>
          </a:p>
        </p:txBody>
      </p:sp>
      <p:sp>
        <p:nvSpPr>
          <p:cNvPr id="43024" name="TextBox 16">
            <a:extLst>
              <a:ext uri="{FF2B5EF4-FFF2-40B4-BE49-F238E27FC236}">
                <a16:creationId xmlns:a16="http://schemas.microsoft.com/office/drawing/2014/main" id="{BBD3A295-F1CB-FA4A-9270-51157D529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4400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January-May</a:t>
            </a:r>
          </a:p>
        </p:txBody>
      </p:sp>
      <p:sp>
        <p:nvSpPr>
          <p:cNvPr id="43025" name="TextBox 17">
            <a:extLst>
              <a:ext uri="{FF2B5EF4-FFF2-40B4-BE49-F238E27FC236}">
                <a16:creationId xmlns:a16="http://schemas.microsoft.com/office/drawing/2014/main" id="{EB384FBF-08AF-C74D-B6D5-E2AD5337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0" y="5486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March-June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3" descr="uslogosm.jpg">
            <a:extLst>
              <a:ext uri="{FF2B5EF4-FFF2-40B4-BE49-F238E27FC236}">
                <a16:creationId xmlns:a16="http://schemas.microsoft.com/office/drawing/2014/main" id="{3A8FFCA3-A987-2A42-9A5E-14DD1D1A7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4">
            <a:extLst>
              <a:ext uri="{FF2B5EF4-FFF2-40B4-BE49-F238E27FC236}">
                <a16:creationId xmlns:a16="http://schemas.microsoft.com/office/drawing/2014/main" id="{CC38B5EE-EE3F-FC44-A7A3-0244F77EF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Audience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46E5B12-6EEB-2941-A2A2-B5D702625DC4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1905000"/>
          <a:ext cx="8991600" cy="3840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08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Stage of Review</a:t>
                      </a:r>
                    </a:p>
                  </a:txBody>
                  <a:tcPr marT="45700" marB="457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Reviewers</a:t>
                      </a:r>
                    </a:p>
                  </a:txBody>
                  <a:tcPr marT="45700" marB="4570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Expertise</a:t>
                      </a:r>
                    </a:p>
                  </a:txBody>
                  <a:tcPr marT="45700" marB="4570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01">
                <a:tc>
                  <a:txBody>
                    <a:bodyPr/>
                    <a:lstStyle/>
                    <a:p>
                      <a:r>
                        <a:rPr lang="en-US" sz="1400" dirty="0"/>
                        <a:t>Interview Committee at UCR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Professors</a:t>
                      </a:r>
                      <a:r>
                        <a:rPr lang="en-US" sz="1400" baseline="0" dirty="0"/>
                        <a:t> and staff members, all scholars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All different disciplines,</a:t>
                      </a:r>
                      <a:r>
                        <a:rPr lang="en-US" sz="1400" baseline="0" dirty="0"/>
                        <a:t> unlikely that there is one in your field</a:t>
                      </a:r>
                      <a:endParaRPr lang="en-US" sz="14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203">
                <a:tc>
                  <a:txBody>
                    <a:bodyPr/>
                    <a:lstStyle/>
                    <a:p>
                      <a:r>
                        <a:rPr lang="en-US" sz="1400" dirty="0"/>
                        <a:t>National Screening Committees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Arts - Artists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Study/Research - Associate level or above, full-time faculty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ETA - Any full-time faculty with 5 years or more of college level teaching experience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Arts - In similar discipline</a:t>
                      </a:r>
                      <a:r>
                        <a:rPr lang="en-US" sz="1400" baseline="0" dirty="0"/>
                        <a:t> wherever possible</a:t>
                      </a:r>
                    </a:p>
                    <a:p>
                      <a:r>
                        <a:rPr lang="en-US" sz="1400" baseline="0" dirty="0"/>
                        <a:t>Study/Research - Regional experience, but all different disciplines</a:t>
                      </a:r>
                    </a:p>
                    <a:p>
                      <a:r>
                        <a:rPr lang="en-US" sz="1400" baseline="0" dirty="0"/>
                        <a:t>ETA - ESL faculty, international education fields, foreign language teaching fields, </a:t>
                      </a:r>
                      <a:endParaRPr lang="en-US" sz="14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152">
                <a:tc>
                  <a:txBody>
                    <a:bodyPr/>
                    <a:lstStyle/>
                    <a:p>
                      <a:r>
                        <a:rPr lang="en-US" sz="1400" dirty="0"/>
                        <a:t>Commission/Embassy Review Committees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Government</a:t>
                      </a:r>
                      <a:r>
                        <a:rPr lang="en-US" sz="1400" baseline="0" dirty="0"/>
                        <a:t> officials, professors, activists, artists</a:t>
                      </a:r>
                      <a:endParaRPr lang="en-US" sz="14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 some cases, you will have applied for a specific fellowship,</a:t>
                      </a:r>
                      <a:r>
                        <a:rPr lang="en-US" sz="1400" baseline="0" dirty="0"/>
                        <a:t> in which case your reviewers may be experts in your field.  In most cases, they will not be.</a:t>
                      </a:r>
                      <a:endParaRPr lang="en-US" sz="14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3" descr="uslogosm.jpg">
            <a:extLst>
              <a:ext uri="{FF2B5EF4-FFF2-40B4-BE49-F238E27FC236}">
                <a16:creationId xmlns:a16="http://schemas.microsoft.com/office/drawing/2014/main" id="{1B2445F1-AFBD-F541-8F28-A0369907F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>
            <a:extLst>
              <a:ext uri="{FF2B5EF4-FFF2-40B4-BE49-F238E27FC236}">
                <a16:creationId xmlns:a16="http://schemas.microsoft.com/office/drawing/2014/main" id="{4E06199D-3873-BC4C-917C-9215F66F9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Application Timeline</a:t>
            </a:r>
          </a:p>
        </p:txBody>
      </p:sp>
      <p:sp>
        <p:nvSpPr>
          <p:cNvPr id="46086" name="TextBox 5">
            <a:extLst>
              <a:ext uri="{FF2B5EF4-FFF2-40B4-BE49-F238E27FC236}">
                <a16:creationId xmlns:a16="http://schemas.microsoft.com/office/drawing/2014/main" id="{C846E39D-DCE5-3843-AC73-22169B23A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7526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Fulbright application is opened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Applying for the Fulbright</a:t>
            </a:r>
          </a:p>
        </p:txBody>
      </p:sp>
      <p:sp>
        <p:nvSpPr>
          <p:cNvPr id="46087" name="TextBox 1">
            <a:extLst>
              <a:ext uri="{FF2B5EF4-FFF2-40B4-BE49-F238E27FC236}">
                <a16:creationId xmlns:a16="http://schemas.microsoft.com/office/drawing/2014/main" id="{D2ED2B58-E7B8-4F4E-A8B5-8BC040A1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82850"/>
            <a:ext cx="411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Writing the Statement of Purpose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Writing the Personal Statement</a:t>
            </a:r>
          </a:p>
        </p:txBody>
      </p:sp>
      <p:sp>
        <p:nvSpPr>
          <p:cNvPr id="46088" name="Rectangle 2">
            <a:extLst>
              <a:ext uri="{FF2B5EF4-FFF2-40B4-BE49-F238E27FC236}">
                <a16:creationId xmlns:a16="http://schemas.microsoft.com/office/drawing/2014/main" id="{31B48394-9F1B-9C4A-9E57-ED3C3752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00400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Statement of Purpose: Feedback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Personal Statement: Feedback</a:t>
            </a:r>
          </a:p>
        </p:txBody>
      </p:sp>
      <p:sp>
        <p:nvSpPr>
          <p:cNvPr id="46089" name="Rectangle 3">
            <a:extLst>
              <a:ext uri="{FF2B5EF4-FFF2-40B4-BE49-F238E27FC236}">
                <a16:creationId xmlns:a16="http://schemas.microsoft.com/office/drawing/2014/main" id="{68F34D4D-54D3-5243-BDFE-0BEA2076D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9415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Application Due to UCR</a:t>
            </a:r>
          </a:p>
        </p:txBody>
      </p:sp>
      <p:sp>
        <p:nvSpPr>
          <p:cNvPr id="46090" name="Rectangle 4">
            <a:extLst>
              <a:ext uri="{FF2B5EF4-FFF2-40B4-BE49-F238E27FC236}">
                <a16:creationId xmlns:a16="http://schemas.microsoft.com/office/drawing/2014/main" id="{86309402-C780-2945-8288-BEF80B8ED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724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Interviews at UCR</a:t>
            </a:r>
          </a:p>
        </p:txBody>
      </p:sp>
      <p:sp>
        <p:nvSpPr>
          <p:cNvPr id="46091" name="Rectangle 5">
            <a:extLst>
              <a:ext uri="{FF2B5EF4-FFF2-40B4-BE49-F238E27FC236}">
                <a16:creationId xmlns:a16="http://schemas.microsoft.com/office/drawing/2014/main" id="{35A8CCA3-7126-754B-9519-BEEA8A77C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486400"/>
            <a:ext cx="381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Full application due to Fulbright</a:t>
            </a:r>
          </a:p>
        </p:txBody>
      </p:sp>
      <p:sp>
        <p:nvSpPr>
          <p:cNvPr id="46092" name="TextBox 5">
            <a:extLst>
              <a:ext uri="{FF2B5EF4-FFF2-40B4-BE49-F238E27FC236}">
                <a16:creationId xmlns:a16="http://schemas.microsoft.com/office/drawing/2014/main" id="{7BF2B415-B8B0-A646-999C-21AF1E517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752600"/>
            <a:ext cx="135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April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June 12</a:t>
            </a:r>
          </a:p>
        </p:txBody>
      </p:sp>
      <p:sp>
        <p:nvSpPr>
          <p:cNvPr id="46093" name="TextBox 13">
            <a:extLst>
              <a:ext uri="{FF2B5EF4-FFF2-40B4-BE49-F238E27FC236}">
                <a16:creationId xmlns:a16="http://schemas.microsoft.com/office/drawing/2014/main" id="{EC97C30D-0954-7241-90A2-8ADEF3F21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482850"/>
            <a:ext cx="2419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June 29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July 6</a:t>
            </a:r>
          </a:p>
        </p:txBody>
      </p:sp>
      <p:sp>
        <p:nvSpPr>
          <p:cNvPr id="46094" name="TextBox 14">
            <a:extLst>
              <a:ext uri="{FF2B5EF4-FFF2-40B4-BE49-F238E27FC236}">
                <a16:creationId xmlns:a16="http://schemas.microsoft.com/office/drawing/2014/main" id="{A4B51F71-2139-8F4E-BD52-4FBE1C30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3211513"/>
            <a:ext cx="1095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July 20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August 3</a:t>
            </a:r>
          </a:p>
        </p:txBody>
      </p:sp>
      <p:sp>
        <p:nvSpPr>
          <p:cNvPr id="46095" name="TextBox 15">
            <a:extLst>
              <a:ext uri="{FF2B5EF4-FFF2-40B4-BE49-F238E27FC236}">
                <a16:creationId xmlns:a16="http://schemas.microsoft.com/office/drawing/2014/main" id="{3C9CC038-3EF7-BA41-8453-14F6C2A7B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3100" y="399415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September 4</a:t>
            </a:r>
          </a:p>
        </p:txBody>
      </p:sp>
      <p:sp>
        <p:nvSpPr>
          <p:cNvPr id="46096" name="TextBox 16">
            <a:extLst>
              <a:ext uri="{FF2B5EF4-FFF2-40B4-BE49-F238E27FC236}">
                <a16:creationId xmlns:a16="http://schemas.microsoft.com/office/drawing/2014/main" id="{628F7991-2475-C94C-8690-10DC39561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725988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404040"/>
                </a:solidFill>
                <a:latin typeface="Calibri" panose="020F0502020204030204" pitchFamily="34" charset="0"/>
              </a:rPr>
              <a:t>September-October</a:t>
            </a:r>
          </a:p>
        </p:txBody>
      </p:sp>
      <p:sp>
        <p:nvSpPr>
          <p:cNvPr id="46097" name="TextBox 17">
            <a:extLst>
              <a:ext uri="{FF2B5EF4-FFF2-40B4-BE49-F238E27FC236}">
                <a16:creationId xmlns:a16="http://schemas.microsoft.com/office/drawing/2014/main" id="{CD5069A7-9C08-0646-99F6-AB10BF3C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5486400"/>
            <a:ext cx="198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Blip>
                <a:blip r:embed="rId5"/>
              </a:buBlip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Blip>
                <a:blip r:embed="rId6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Blip>
                <a:blip r:embed="rId7"/>
              </a:buBlip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FF0000"/>
                </a:solidFill>
                <a:latin typeface="Calibri" panose="020F0502020204030204" pitchFamily="34" charset="0"/>
              </a:rPr>
              <a:t>October 9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fulbrightlogo.jpg">
            <a:extLst>
              <a:ext uri="{FF2B5EF4-FFF2-40B4-BE49-F238E27FC236}">
                <a16:creationId xmlns:a16="http://schemas.microsoft.com/office/drawing/2014/main" id="{075527AC-A4E3-074D-9496-3E04257D1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0"/>
            <a:ext cx="19208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6" descr="uslogosm.jpg">
            <a:extLst>
              <a:ext uri="{FF2B5EF4-FFF2-40B4-BE49-F238E27FC236}">
                <a16:creationId xmlns:a16="http://schemas.microsoft.com/office/drawing/2014/main" id="{9E020AE0-034D-554C-9AA3-A333BE30F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856B6A46-F524-B241-A953-4038D795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Get to Know Your Country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AE24B0F0-720B-EE4A-8481-37EF5EE2A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47113" name="Text Placeholder 2">
            <a:extLst>
              <a:ext uri="{FF2B5EF4-FFF2-40B4-BE49-F238E27FC236}">
                <a16:creationId xmlns:a16="http://schemas.microsoft.com/office/drawing/2014/main" id="{6C92F440-440C-9142-9239-41F281A98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8150" y="1617663"/>
            <a:ext cx="8153400" cy="638175"/>
          </a:xfrm>
        </p:spPr>
        <p:txBody>
          <a:bodyPr/>
          <a:lstStyle/>
          <a:p>
            <a:r>
              <a:rPr lang="en-US" altLang="en-US" sz="3200"/>
              <a:t>us.fulbrightonline.org</a:t>
            </a:r>
          </a:p>
        </p:txBody>
      </p:sp>
      <p:sp>
        <p:nvSpPr>
          <p:cNvPr id="47114" name="Content Placeholder 3">
            <a:extLst>
              <a:ext uri="{FF2B5EF4-FFF2-40B4-BE49-F238E27FC236}">
                <a16:creationId xmlns:a16="http://schemas.microsoft.com/office/drawing/2014/main" id="{09AEFED6-5E83-1C47-8815-0A944E6D0B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38150" y="2327275"/>
            <a:ext cx="8153400" cy="3951288"/>
          </a:xfrm>
        </p:spPr>
        <p:txBody>
          <a:bodyPr/>
          <a:lstStyle/>
          <a:p>
            <a:r>
              <a:rPr lang="en-US" altLang="en-US" dirty="0"/>
              <a:t>Statistics for competitiveness</a:t>
            </a:r>
          </a:p>
          <a:p>
            <a:r>
              <a:rPr lang="en-US" altLang="en-US" dirty="0"/>
              <a:t>Country-specific grant requirements</a:t>
            </a:r>
          </a:p>
          <a:p>
            <a:pPr lvl="1"/>
            <a:r>
              <a:rPr lang="en-US" altLang="en-US" dirty="0"/>
              <a:t>study/research grants or ETAs</a:t>
            </a:r>
          </a:p>
          <a:p>
            <a:pPr lvl="1"/>
            <a:r>
              <a:rPr lang="en-US" altLang="en-US" dirty="0"/>
              <a:t>accepted degree levels</a:t>
            </a:r>
          </a:p>
          <a:p>
            <a:pPr lvl="1"/>
            <a:r>
              <a:rPr lang="en-US" altLang="en-US" dirty="0"/>
              <a:t>accepted research fields</a:t>
            </a:r>
          </a:p>
          <a:p>
            <a:pPr lvl="1"/>
            <a:r>
              <a:rPr lang="en-US" altLang="en-US" dirty="0"/>
              <a:t>partnership awards</a:t>
            </a:r>
          </a:p>
          <a:p>
            <a:pPr lvl="1"/>
            <a:r>
              <a:rPr lang="en-US" altLang="en-US" dirty="0"/>
              <a:t>graduate degree enrollment</a:t>
            </a:r>
          </a:p>
          <a:p>
            <a:pPr lvl="1"/>
            <a:r>
              <a:rPr lang="en-US" altLang="en-US" dirty="0"/>
              <a:t>affiliation requirements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6" descr="uslogosm.jpg">
            <a:extLst>
              <a:ext uri="{FF2B5EF4-FFF2-40B4-BE49-F238E27FC236}">
                <a16:creationId xmlns:a16="http://schemas.microsoft.com/office/drawing/2014/main" id="{D65C4939-A0EB-E143-8BE3-A3C4099A8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3FF37A45-6351-7345-95E2-83CCC9B8C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Learn the Lingo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2DBEF7C8-72C7-2049-930C-EFCFF9EEB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8230E9-DBAF-C446-A492-E1626BBE0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anchor="ctr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6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 eaLnBrk="1" hangingPunct="1">
              <a:defRPr/>
            </a:pPr>
            <a:endParaRPr lang="en-US" sz="4000" dirty="0">
              <a:cs typeface="+mn-cs"/>
            </a:endParaRPr>
          </a:p>
        </p:txBody>
      </p:sp>
      <p:sp>
        <p:nvSpPr>
          <p:cNvPr id="49161" name="Text Placeholder 2">
            <a:extLst>
              <a:ext uri="{FF2B5EF4-FFF2-40B4-BE49-F238E27FC236}">
                <a16:creationId xmlns:a16="http://schemas.microsoft.com/office/drawing/2014/main" id="{677EB25E-1D31-5F49-95B1-D74B2D0DF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0850" y="1638300"/>
            <a:ext cx="8153400" cy="639763"/>
          </a:xfrm>
        </p:spPr>
        <p:txBody>
          <a:bodyPr/>
          <a:lstStyle/>
          <a:p>
            <a:r>
              <a:rPr lang="en-US" altLang="en-US" sz="3200"/>
              <a:t>us.fulbrightonline.org</a:t>
            </a:r>
          </a:p>
        </p:txBody>
      </p:sp>
      <p:sp>
        <p:nvSpPr>
          <p:cNvPr id="49162" name="Content Placeholder 3">
            <a:extLst>
              <a:ext uri="{FF2B5EF4-FFF2-40B4-BE49-F238E27FC236}">
                <a16:creationId xmlns:a16="http://schemas.microsoft.com/office/drawing/2014/main" id="{1EBFCD3C-47AA-8143-93D3-07CFD40ABA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0850" y="2354263"/>
            <a:ext cx="8153400" cy="3951287"/>
          </a:xfrm>
        </p:spPr>
        <p:txBody>
          <a:bodyPr/>
          <a:lstStyle/>
          <a:p>
            <a:r>
              <a:rPr lang="en-US" altLang="en-US"/>
              <a:t>“Partnership Grants”</a:t>
            </a:r>
          </a:p>
          <a:p>
            <a:endParaRPr lang="en-US" altLang="en-US"/>
          </a:p>
          <a:p>
            <a:r>
              <a:rPr lang="en-US" altLang="en-US"/>
              <a:t>Graduate Degree Enrollment</a:t>
            </a:r>
          </a:p>
          <a:p>
            <a:endParaRPr lang="en-US" altLang="en-US"/>
          </a:p>
          <a:p>
            <a:r>
              <a:rPr lang="en-US" altLang="en-US"/>
              <a:t>Independent Study/Research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6" descr="uslogosm.jpg">
            <a:extLst>
              <a:ext uri="{FF2B5EF4-FFF2-40B4-BE49-F238E27FC236}">
                <a16:creationId xmlns:a16="http://schemas.microsoft.com/office/drawing/2014/main" id="{61BF276F-68AC-4540-B30B-5323662A9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6000"/>
            <a:ext cx="6159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2C1AD956-AA3D-544D-B1C8-64050F10A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7848600" cy="8302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800">
                <a:solidFill>
                  <a:srgbClr val="2B3E5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Position Yourself for Success</a:t>
            </a:r>
          </a:p>
        </p:txBody>
      </p:sp>
      <p:sp>
        <p:nvSpPr>
          <p:cNvPr id="24582" name="Rectangle 13">
            <a:extLst>
              <a:ext uri="{FF2B5EF4-FFF2-40B4-BE49-F238E27FC236}">
                <a16:creationId xmlns:a16="http://schemas.microsoft.com/office/drawing/2014/main" id="{62617701-CDC9-484F-9789-22A769F33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649200" y="-5486400"/>
            <a:ext cx="9144000" cy="3016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Graduate Writing Center: gwrc@ucr.edu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Individual Consultations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Online resources (pre-writing, worksheets, etc.)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Fulbright Student Program Website: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us.fulbrightonline.org</a:t>
            </a: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Updated guidelines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Pre-writing prompts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Country specific information</a:t>
            </a:r>
          </a:p>
          <a:p>
            <a:pPr eaLnBrk="1" hangingPunct="1">
              <a:defRPr/>
            </a:pPr>
            <a:endParaRPr lang="en-US" sz="1900" dirty="0">
              <a:solidFill>
                <a:srgbClr val="000000"/>
              </a:solidFill>
              <a:latin typeface="Calibri" pitchFamily="34" charset="0"/>
              <a:ea typeface="ＭＳ Ｐゴシック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Director, UCR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GradSuccess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: Maggie Gover, </a:t>
            </a:r>
            <a:r>
              <a:rPr lang="en-US" sz="1900" dirty="0" err="1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maggie.gover@ucr.edu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Calibri" pitchFamily="34" charset="0"/>
              </a:rPr>
              <a:t>, (951)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9BDF9D6-52B6-E44F-8121-65FFFD383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52600"/>
            <a:ext cx="91440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None/>
              <a:defRPr sz="3200">
                <a:solidFill>
                  <a:srgbClr val="2D6CC0"/>
                </a:solidFill>
                <a:latin typeface="+mn-lt"/>
                <a:ea typeface="+mn-ea"/>
                <a:cs typeface="ＭＳ Ｐゴシック" charset="0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Blip>
                <a:blip r:embed="rId5"/>
              </a:buBlip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Blip>
                <a:blip r:embed="rId6"/>
              </a:buBlip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1800" dirty="0">
                <a:solidFill>
                  <a:schemeClr val="tx1"/>
                </a:solidFill>
                <a:cs typeface="+mn-cs"/>
              </a:rPr>
              <a:t>Start thinking now about which countries you might be interested in</a:t>
            </a:r>
          </a:p>
          <a:p>
            <a:pPr eaLnBrk="1" hangingPunct="1">
              <a:defRPr/>
            </a:pPr>
            <a:r>
              <a:rPr lang="en-US" sz="1600" dirty="0">
                <a:solidFill>
                  <a:schemeClr val="tx1"/>
                </a:solidFill>
                <a:cs typeface="+mn-cs"/>
              </a:rPr>
              <a:t>Be creative with research focus</a:t>
            </a:r>
          </a:p>
          <a:p>
            <a:pPr marL="977900" lvl="1" indent="-285750" eaLnBrk="1" hangingPunct="1">
              <a:buFont typeface="Arial"/>
              <a:buChar char="•"/>
              <a:defRPr/>
            </a:pPr>
            <a:r>
              <a:rPr lang="en-US" sz="1600" dirty="0"/>
              <a:t>Interested in coffee producing revival: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4E192-2546-2944-93EB-8A09453F9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2654300"/>
            <a:ext cx="6500813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UCRTemplate4">
  <a:themeElements>
    <a:clrScheme name="UCR Graduate Division">
      <a:dk1>
        <a:sysClr val="windowText" lastClr="000000"/>
      </a:dk1>
      <a:lt1>
        <a:sysClr val="window" lastClr="FFFFFF"/>
      </a:lt1>
      <a:dk2>
        <a:srgbClr val="407C89"/>
      </a:dk2>
      <a:lt2>
        <a:srgbClr val="DAE3C4"/>
      </a:lt2>
      <a:accent1>
        <a:srgbClr val="6DC0CE"/>
      </a:accent1>
      <a:accent2>
        <a:srgbClr val="6A5B49"/>
      </a:accent2>
      <a:accent3>
        <a:srgbClr val="0F5494"/>
      </a:accent3>
      <a:accent4>
        <a:srgbClr val="EEA420"/>
      </a:accent4>
      <a:accent5>
        <a:srgbClr val="02264D"/>
      </a:accent5>
      <a:accent6>
        <a:srgbClr val="5C731B"/>
      </a:accent6>
      <a:hlink>
        <a:srgbClr val="FFF0C6"/>
      </a:hlink>
      <a:folHlink>
        <a:srgbClr val="C3BCA1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Words>1034</Words>
  <Application>Microsoft Macintosh PowerPoint</Application>
  <PresentationFormat>On-screen Show (4:3)</PresentationFormat>
  <Paragraphs>132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Calibri</vt:lpstr>
      <vt:lpstr>Times New Roman</vt:lpstr>
      <vt:lpstr>Wingdings</vt:lpstr>
      <vt:lpstr>UCRTemplate4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Riverside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Hirning</dc:creator>
  <cp:lastModifiedBy>Microsoft Office User</cp:lastModifiedBy>
  <cp:revision>114</cp:revision>
  <cp:lastPrinted>2013-07-30T16:35:25Z</cp:lastPrinted>
  <dcterms:created xsi:type="dcterms:W3CDTF">2007-10-22T22:28:49Z</dcterms:created>
  <dcterms:modified xsi:type="dcterms:W3CDTF">2018-06-13T00:59:57Z</dcterms:modified>
</cp:coreProperties>
</file>