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313" r:id="rId2"/>
    <p:sldId id="297" r:id="rId3"/>
    <p:sldId id="298" r:id="rId4"/>
    <p:sldId id="299" r:id="rId5"/>
    <p:sldId id="300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FF6907-65DB-6940-982D-7FE6FE648E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7F90A-BF65-C048-B68E-FEABDF02C7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E56D5A7-1479-314D-935D-86DAC377DF57}" type="datetimeFigureOut">
              <a:rPr lang="en-US" altLang="en-US"/>
              <a:pPr>
                <a:defRPr/>
              </a:pPr>
              <a:t>6/12/18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8F97D-1FC2-D44C-B923-8F4F114E9E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86787-AA3C-4646-8733-4696767914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68015DD-D47F-BF4B-9CF8-EFC571022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9635AD-93DF-DE4E-9AE1-D1D7E41849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43D6B-98E4-A24B-A5AC-8A7C2167B9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0169782-8C89-6B4E-AECB-544679E1AE29}" type="datetimeFigureOut">
              <a:rPr lang="en-US" altLang="en-US"/>
              <a:pPr>
                <a:defRPr/>
              </a:pPr>
              <a:t>6/12/18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F318574-15AD-8544-B14C-4B5DC318FE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0FC45C0-3691-054F-9B6B-55CF88891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3A7F0-695F-C649-9BEC-06CCA2AA4E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11D53-93DC-5940-A45A-4280108C0E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E7DDE2C-53CF-E64B-AC0E-F09F61F06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6A95218A-724C-3A40-B3E3-EDE3DBFBE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5F7379D2-E2E3-674A-9890-8009040EE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 Supplementary funding for Fulbright U.S. Student Program grantees – only available in these languages, in these countries (on-site prelim language training)</a:t>
            </a:r>
          </a:p>
          <a:p>
            <a:r>
              <a:rPr lang="en-US" altLang="en-US" b="0" dirty="0">
                <a:ea typeface="ＭＳ Ｐゴシック" panose="020B0600070205080204" pitchFamily="34" charset="-128"/>
              </a:rPr>
              <a:t>Fulbright-National Geographic competition is currently on hold. 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C9443D10-7C91-0D40-A9D9-ADED829BD5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7F0DA2-4F8B-AD43-9D59-81079CA926FA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2B11CE6A-4264-F743-BADE-6C2841FFCF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23874A8D-10B4-7D4F-BB1F-C0D6BB5F3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FFSB = Fulbright Fulbright Foreign Scholarship Board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Fulbright goals (cultural ambassadorship)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Personal qualifications (leadership and service)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Specific country goals </a:t>
            </a:r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57AB01C5-1C26-7B4E-869F-3129D0751B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574B96-A25F-7548-8935-D21BDB6C0657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18A189D3-2CEE-0441-A6E1-ED57A01F11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4B41D2B9-FAF1-F84E-ADBA-94394C032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Language evaluation – you ask someone to do it for you, they receive an automatic request from Fulbright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They have to meet with you, speak with you, and upload their assessment of your abilities (show enrollment in classes, trajectory of improvement)</a:t>
            </a: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82A10C55-408D-6F44-AE9D-DFA229CC73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FF75B5-2EFD-3A42-8711-5EB2D29482E2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>
            <a:extLst>
              <a:ext uri="{FF2B5EF4-FFF2-40B4-BE49-F238E27FC236}">
                <a16:creationId xmlns:a16="http://schemas.microsoft.com/office/drawing/2014/main" id="{CB0C266C-EAF0-C04C-ADC2-D5F2AC8E1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>
            <a:extLst>
              <a:ext uri="{FF2B5EF4-FFF2-40B4-BE49-F238E27FC236}">
                <a16:creationId xmlns:a16="http://schemas.microsoft.com/office/drawing/2014/main" id="{0B5D0315-CBE6-3643-99FA-B19D2530B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 study/research and arts projects only, not ETAs</a:t>
            </a: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580CD2B4-88C8-0C4E-A3C5-2EA750F908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F66B86-A0C3-C944-8E44-0D7DC3C00A27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031C0157-192E-0348-A137-E6EC70125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B7B904AB-0BCC-3442-A9C5-8C2A5AA139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Application Tips section can be found in Applicants section on </a:t>
            </a:r>
            <a:r>
              <a:rPr lang="en-US" altLang="en-US" dirty="0" err="1">
                <a:ea typeface="ＭＳ Ｐゴシック" panose="020B0600070205080204" pitchFamily="34" charset="-128"/>
              </a:rPr>
              <a:t>us.fulbrightonline.org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7827" name="Slide Number Placeholder 3">
            <a:extLst>
              <a:ext uri="{FF2B5EF4-FFF2-40B4-BE49-F238E27FC236}">
                <a16:creationId xmlns:a16="http://schemas.microsoft.com/office/drawing/2014/main" id="{AC719FA3-4DC7-9145-9EDB-2B1C937384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4AF2E8-0F12-CC44-B059-3F76D7A4035F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big_logo_ttle">
            <a:extLst>
              <a:ext uri="{FF2B5EF4-FFF2-40B4-BE49-F238E27FC236}">
                <a16:creationId xmlns:a16="http://schemas.microsoft.com/office/drawing/2014/main" id="{18F5A817-D37E-6643-B596-CAB873C91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3">
            <a:extLst>
              <a:ext uri="{FF2B5EF4-FFF2-40B4-BE49-F238E27FC236}">
                <a16:creationId xmlns:a16="http://schemas.microsoft.com/office/drawing/2014/main" id="{E87CB688-BC81-0C4C-987C-DB521C8E8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219200"/>
            <a:ext cx="0" cy="5105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5400" y="1219200"/>
            <a:ext cx="7315200" cy="20574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7315200" cy="2057400"/>
          </a:xfrm>
        </p:spPr>
        <p:txBody>
          <a:bodyPr/>
          <a:lstStyle>
            <a:lvl1pPr marL="0" indent="0">
              <a:buFont typeface="Wingdings" charset="0"/>
              <a:buNone/>
              <a:defRPr sz="3200">
                <a:solidFill>
                  <a:srgbClr val="2D6CC0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1ED160-B14E-9744-84A5-57D6DFFBD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C504CCB-40D0-214D-8392-2294EA480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552201-6D6F-6945-8AA5-B0801B0DC2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E7A2DC-23BE-D44A-AFBC-5C14E0CEF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26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1DE910-E61A-184B-8143-E33C3D6FB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5EEFFF-E169-344B-83D3-CE1D476DC6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582EA02-A75C-574A-AC98-A2E2D8EC1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0EC29-D528-E14A-9C12-4F4509A06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56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0E0E4A-112A-B34B-AEFC-534E96CB82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AD76ECB-C081-2544-8AAE-6F487848FE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61C2749-3F65-324E-B7A5-916CF5B26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0DCAB-E22A-E342-A317-89B7874F97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1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FD8DA2-C596-C941-8EB3-EF9BBD04E7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99F1A0-9A35-CC4F-9C30-CE9EADA2F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4A0DEF5-3B39-D142-819D-9366C6EA1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42F4-56FB-684F-8F61-D30302141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4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01D30B-B3CC-4C4F-9FC6-3B8F2F33D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2FA7AA-7859-EA4B-9149-6BFD6CC2D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E458468-751D-3C4D-BD72-9E14D7AF4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3380-526F-0347-8A9D-D7D49F6EB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51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3F51B8-8EFA-014C-983E-67AE24134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6DE7E8-8746-6B47-88A0-7908345D8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18175A0-678D-B04C-ACFD-D67D7185D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6998A-1176-1A48-A56A-6BC68DBC6D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23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B4215F3-0E7B-864E-9524-00E47AA46F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3387CDA-DFF8-2B40-AE82-340E3B3BB9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B262B61-F10E-864D-A70E-C96EEC9FE9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47D4A-9178-784C-98E0-9ABF82A56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83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5A7A63-5C91-0740-ACB7-8E58FC58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878448-13CC-BB43-B091-483E90736D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332D179-4E2B-5848-B4B4-458A2A70D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0BD2-3355-384E-B200-158109917E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10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848C34F-9B26-9D43-8402-3AF357128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6E0235D-0C28-DF4B-8D68-E9F7B8EB9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10A46DE-A6AF-F745-A832-08E2E1FC7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1DDDE-3639-FC46-B8AE-9820351CC3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26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00D439-8245-6D45-BD92-A7104A18E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B5A420-8A22-5E44-8AE8-9A4F202811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08E6EDF-4CDA-9445-9F78-BD015D82C9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2BB62-E140-0348-92EE-A08CF6D12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51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D39E77-5D85-5443-A13A-9AEE1FC99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238C5D-0786-6044-8844-740C2EB7C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D5F38D5-2DE4-0B45-A1EF-ADDB62D2C2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304CF-88F6-994C-90C1-004D7CCAE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12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1" descr="small_logo_inside">
            <a:extLst>
              <a:ext uri="{FF2B5EF4-FFF2-40B4-BE49-F238E27FC236}">
                <a16:creationId xmlns:a16="http://schemas.microsoft.com/office/drawing/2014/main" id="{801BB43E-8758-3649-BA40-0850143F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0"/>
            <a:ext cx="13239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465A6C13-F73D-9B4B-90DE-F8A61E239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4F65EC-6C0B-3D49-89F1-F27989752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3A64D83-4A00-224C-A098-85FEA3B952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8331BA3-D083-2141-8C43-850A494671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A523445-7051-6149-976F-EF69084948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30C96F89-80CA-AC46-8AEE-A4B84FCB07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Blip>
          <a:blip r:embed="rId16"/>
        </a:buBlip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6" descr="uslogosm.jpg">
            <a:extLst>
              <a:ext uri="{FF2B5EF4-FFF2-40B4-BE49-F238E27FC236}">
                <a16:creationId xmlns:a16="http://schemas.microsoft.com/office/drawing/2014/main" id="{69A07F9C-4018-0C47-9591-C7F57287C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7">
            <a:extLst>
              <a:ext uri="{FF2B5EF4-FFF2-40B4-BE49-F238E27FC236}">
                <a16:creationId xmlns:a16="http://schemas.microsoft.com/office/drawing/2014/main" id="{617800A9-47F9-404A-900A-846F171A5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38100"/>
            <a:ext cx="7848600" cy="11398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400" dirty="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Special Award Opportunities:</a:t>
            </a:r>
          </a:p>
          <a:p>
            <a:pPr algn="ctr" eaLnBrk="1" hangingPunct="1">
              <a:defRPr/>
            </a:pPr>
            <a:r>
              <a:rPr lang="en-US" altLang="en-US" sz="3400" dirty="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Critical Language Enhancement Award</a:t>
            </a:r>
          </a:p>
        </p:txBody>
      </p:sp>
      <p:sp>
        <p:nvSpPr>
          <p:cNvPr id="36870" name="TextBox 8">
            <a:extLst>
              <a:ext uri="{FF2B5EF4-FFF2-40B4-BE49-F238E27FC236}">
                <a16:creationId xmlns:a16="http://schemas.microsoft.com/office/drawing/2014/main" id="{26638DC7-CD06-A243-A698-51029099D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81200"/>
            <a:ext cx="38862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3-6 month pre-grant add-on for study of a “critical language”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Languages: Arabic, Bahasa Indonesia, Bengali/Bangla, Chinese (Mandarin only), Gujarati, Hindi, Marathi, Punjabi, Russian, Urdu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Countries: Morocco, Jordan, Egypt, Indonesia, India, China (mainland only), Russia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3" descr="uslogosm.jpg">
            <a:extLst>
              <a:ext uri="{FF2B5EF4-FFF2-40B4-BE49-F238E27FC236}">
                <a16:creationId xmlns:a16="http://schemas.microsoft.com/office/drawing/2014/main" id="{B03D9B11-C19D-9E43-AFB2-804C68A82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4">
            <a:extLst>
              <a:ext uri="{FF2B5EF4-FFF2-40B4-BE49-F238E27FC236}">
                <a16:creationId xmlns:a16="http://schemas.microsoft.com/office/drawing/2014/main" id="{F380E88D-DE22-124D-9BB1-37BAAA464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84582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80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What are they looking for?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6D658EB-5E00-4E4D-8587-538E69534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71650"/>
            <a:ext cx="4572000" cy="426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>
            <a:normAutofit fontScale="925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None/>
              <a:defRPr sz="3200">
                <a:solidFill>
                  <a:srgbClr val="2D6CC0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5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6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Cultural Ambassadorship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People who will create a positive impression of the US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People who are genuinely interested in learning more about other cultures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Personable, interesting people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For research: knowledgeable about the culture and region which they are applying to study</a:t>
            </a:r>
          </a:p>
          <a:p>
            <a:pPr eaLnBrk="1" hangingPunct="1">
              <a:defRPr/>
            </a:pPr>
            <a:endParaRPr lang="en-US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37895" name="Picture 10" descr="GradSuccess.eps">
            <a:extLst>
              <a:ext uri="{FF2B5EF4-FFF2-40B4-BE49-F238E27FC236}">
                <a16:creationId xmlns:a16="http://schemas.microsoft.com/office/drawing/2014/main" id="{2DB8B5AB-9A42-FD4F-BD05-55BD1268B0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11863"/>
            <a:ext cx="31242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68863B2-D25E-9648-8071-2919D4897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575" y="1786732"/>
            <a:ext cx="4572000" cy="426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>
            <a:normAutofit fontScale="925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None/>
              <a:defRPr sz="3200">
                <a:solidFill>
                  <a:srgbClr val="2D6CC0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5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6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Quality/feasibility of proposal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Extent to which candidate/ project furthers Fulbright goals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Individual country requirements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FFSB preference factors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Language preparation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Academic/professional record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Desirability of achieving diversity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Personal qualifications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eaLnBrk="1" hangingPunct="1">
              <a:defRPr/>
            </a:pPr>
            <a:endParaRPr lang="en-US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6" descr="uslogosm.jpg">
            <a:extLst>
              <a:ext uri="{FF2B5EF4-FFF2-40B4-BE49-F238E27FC236}">
                <a16:creationId xmlns:a16="http://schemas.microsoft.com/office/drawing/2014/main" id="{49ACF0CD-AE10-3640-8CD4-F2CE544BD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0ADEECD1-3B3D-054D-A61F-C3A95A7D0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80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Application Components </a:t>
            </a:r>
          </a:p>
        </p:txBody>
      </p:sp>
      <p:sp>
        <p:nvSpPr>
          <p:cNvPr id="39942" name="Rectangle 13">
            <a:extLst>
              <a:ext uri="{FF2B5EF4-FFF2-40B4-BE49-F238E27FC236}">
                <a16:creationId xmlns:a16="http://schemas.microsoft.com/office/drawing/2014/main" id="{7B0F6236-87D6-B649-A797-4ADDF983D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1925638"/>
            <a:ext cx="4459287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7450" indent="-2730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404040"/>
                </a:solidFill>
                <a:latin typeface="Calibri" panose="020F0502020204030204" pitchFamily="34" charset="0"/>
              </a:rPr>
              <a:t>Basic Personal Data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404040"/>
                </a:solidFill>
                <a:latin typeface="Calibri" panose="020F0502020204030204" pitchFamily="34" charset="0"/>
              </a:rPr>
              <a:t>Essays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Statement of Purpose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alt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Research/Study: 2 page </a:t>
            </a:r>
            <a:r>
              <a:rPr lang="en-US" altLang="en-US" sz="1600" i="1" dirty="0">
                <a:solidFill>
                  <a:srgbClr val="404040"/>
                </a:solidFill>
                <a:latin typeface="Calibri" panose="020F0502020204030204" pitchFamily="34" charset="0"/>
              </a:rPr>
              <a:t>max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alt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ETA: 1 page </a:t>
            </a:r>
            <a:r>
              <a:rPr lang="en-US" altLang="en-US" sz="1600" i="1" dirty="0">
                <a:solidFill>
                  <a:srgbClr val="404040"/>
                </a:solidFill>
                <a:latin typeface="Calibri" panose="020F0502020204030204" pitchFamily="34" charset="0"/>
              </a:rPr>
              <a:t>max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Personal Statement (1 page </a:t>
            </a:r>
            <a:r>
              <a:rPr lang="en-US" altLang="en-US" sz="1600" i="1" dirty="0">
                <a:solidFill>
                  <a:srgbClr val="404040"/>
                </a:solidFill>
                <a:latin typeface="Calibri" panose="020F0502020204030204" pitchFamily="34" charset="0"/>
              </a:rPr>
              <a:t>max</a:t>
            </a:r>
            <a:r>
              <a:rPr lang="en-US" alt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404040"/>
                </a:solidFill>
                <a:latin typeface="Calibri" panose="020F0502020204030204" pitchFamily="34" charset="0"/>
              </a:rPr>
              <a:t>Reports / References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Foreign Language Evaluation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Three (3) Recommendations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404040"/>
                </a:solidFill>
                <a:latin typeface="Calibri" panose="020F0502020204030204" pitchFamily="34" charset="0"/>
              </a:rPr>
              <a:t>Transcripts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404040"/>
                </a:solidFill>
                <a:latin typeface="Calibri" panose="020F0502020204030204" pitchFamily="34" charset="0"/>
              </a:rPr>
              <a:t>Other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Research/Study: Affiliation Letter(s)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Arts: Supplementary Materials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3" descr="uslogosm.jpg">
            <a:extLst>
              <a:ext uri="{FF2B5EF4-FFF2-40B4-BE49-F238E27FC236}">
                <a16:creationId xmlns:a16="http://schemas.microsoft.com/office/drawing/2014/main" id="{8DE3B4BA-5339-2C49-9786-DE1E04C92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4">
            <a:extLst>
              <a:ext uri="{FF2B5EF4-FFF2-40B4-BE49-F238E27FC236}">
                <a16:creationId xmlns:a16="http://schemas.microsoft.com/office/drawing/2014/main" id="{EB0CA9DE-7CD4-4149-A0E4-5366BF53A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80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Letters of Affiliation</a:t>
            </a:r>
          </a:p>
        </p:txBody>
      </p:sp>
      <p:sp>
        <p:nvSpPr>
          <p:cNvPr id="40966" name="TextBox 5">
            <a:extLst>
              <a:ext uri="{FF2B5EF4-FFF2-40B4-BE49-F238E27FC236}">
                <a16:creationId xmlns:a16="http://schemas.microsoft.com/office/drawing/2014/main" id="{95FFA8A9-5ADB-A24F-A62B-FA492FB6F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551113"/>
            <a:ext cx="44958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Host country contact who will advise and/or mentor you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Professional at a university, laboratory, library, community org, etc.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Requirements vary by country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Signed letter, on letterhead, in application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ETAs DO NOT secure affiliations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A2CEA7-4F7A-0D4C-B07A-F878482C9F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1981200"/>
            <a:ext cx="3959688" cy="36258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>
            <a:extLst>
              <a:ext uri="{FF2B5EF4-FFF2-40B4-BE49-F238E27FC236}">
                <a16:creationId xmlns:a16="http://schemas.microsoft.com/office/drawing/2014/main" id="{898405A2-4D89-034E-B534-5FC1C4871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80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How to Apply</a:t>
            </a:r>
          </a:p>
        </p:txBody>
      </p:sp>
      <p:pic>
        <p:nvPicPr>
          <p:cNvPr id="41989" name="Picture 4" descr="uslogosm.jpg">
            <a:extLst>
              <a:ext uri="{FF2B5EF4-FFF2-40B4-BE49-F238E27FC236}">
                <a16:creationId xmlns:a16="http://schemas.microsoft.com/office/drawing/2014/main" id="{CAAF63BD-F817-8845-A88C-A360D956C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5">
            <a:extLst>
              <a:ext uri="{FF2B5EF4-FFF2-40B4-BE49-F238E27FC236}">
                <a16:creationId xmlns:a16="http://schemas.microsoft.com/office/drawing/2014/main" id="{27994508-2C68-2C49-AC6F-555BE1E73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828800"/>
            <a:ext cx="3657600" cy="430213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20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Currently-Enrolled Applicants</a:t>
            </a:r>
          </a:p>
        </p:txBody>
      </p:sp>
      <p:sp>
        <p:nvSpPr>
          <p:cNvPr id="40967" name="TextBox 6">
            <a:extLst>
              <a:ext uri="{FF2B5EF4-FFF2-40B4-BE49-F238E27FC236}">
                <a16:creationId xmlns:a16="http://schemas.microsoft.com/office/drawing/2014/main" id="{8307FBBD-9B3B-284E-BFB9-4AE893493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3657600" cy="430213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20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Complete On-line Application</a:t>
            </a:r>
          </a:p>
        </p:txBody>
      </p:sp>
      <p:sp>
        <p:nvSpPr>
          <p:cNvPr id="41992" name="TextBox 7">
            <a:extLst>
              <a:ext uri="{FF2B5EF4-FFF2-40B4-BE49-F238E27FC236}">
                <a16:creationId xmlns:a16="http://schemas.microsoft.com/office/drawing/2014/main" id="{50A88669-F55F-9445-9DE3-C832C7D48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665413"/>
            <a:ext cx="3429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404040"/>
                </a:solidFill>
                <a:latin typeface="Calibri" panose="020F0502020204030204" pitchFamily="34" charset="0"/>
              </a:rPr>
              <a:t>Mus</a:t>
            </a: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t apply through campus Fulbright Program Advisor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Campus deadlines apply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Campus interview required</a:t>
            </a:r>
          </a:p>
        </p:txBody>
      </p:sp>
      <p:sp>
        <p:nvSpPr>
          <p:cNvPr id="41993" name="TextBox 8">
            <a:extLst>
              <a:ext uri="{FF2B5EF4-FFF2-40B4-BE49-F238E27FC236}">
                <a16:creationId xmlns:a16="http://schemas.microsoft.com/office/drawing/2014/main" id="{E7CB8A9B-6051-0E48-9B48-55E332C2C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67000"/>
            <a:ext cx="3886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404040"/>
                </a:solidFill>
                <a:latin typeface="Calibri" panose="020F0502020204030204" pitchFamily="34" charset="0"/>
              </a:rPr>
              <a:t>References &amp; Lang. Evaluation </a:t>
            </a: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submitted online by referrers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404040"/>
                </a:solidFill>
                <a:latin typeface="Calibri" panose="020F0502020204030204" pitchFamily="34" charset="0"/>
              </a:rPr>
              <a:t>Letters of affiliation </a:t>
            </a: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scanned &amp; uploaded by you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404040"/>
                </a:solidFill>
                <a:latin typeface="Calibri" panose="020F0502020204030204" pitchFamily="34" charset="0"/>
              </a:rPr>
              <a:t>Transcripts</a:t>
            </a: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 (unofficial) uploaded by you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UCRTemplate4">
  <a:themeElements>
    <a:clrScheme name="UCR Graduate Division">
      <a:dk1>
        <a:sysClr val="windowText" lastClr="000000"/>
      </a:dk1>
      <a:lt1>
        <a:sysClr val="window" lastClr="FFFFFF"/>
      </a:lt1>
      <a:dk2>
        <a:srgbClr val="407C89"/>
      </a:dk2>
      <a:lt2>
        <a:srgbClr val="DAE3C4"/>
      </a:lt2>
      <a:accent1>
        <a:srgbClr val="6DC0CE"/>
      </a:accent1>
      <a:accent2>
        <a:srgbClr val="6A5B49"/>
      </a:accent2>
      <a:accent3>
        <a:srgbClr val="0F5494"/>
      </a:accent3>
      <a:accent4>
        <a:srgbClr val="EEA420"/>
      </a:accent4>
      <a:accent5>
        <a:srgbClr val="02264D"/>
      </a:accent5>
      <a:accent6>
        <a:srgbClr val="5C731B"/>
      </a:accent6>
      <a:hlink>
        <a:srgbClr val="FFF0C6"/>
      </a:hlink>
      <a:folHlink>
        <a:srgbClr val="C3BCA1"/>
      </a:folHlink>
    </a:clrScheme>
    <a:fontScheme name="UCRTemplate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CRTemplate4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4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Words>426</Words>
  <Application>Microsoft Macintosh PowerPoint</Application>
  <PresentationFormat>On-screen Show (4:3)</PresentationFormat>
  <Paragraphs>63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Times New Roman</vt:lpstr>
      <vt:lpstr>Wingdings</vt:lpstr>
      <vt:lpstr>UCRTemplate4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Riverside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Hirning</dc:creator>
  <cp:lastModifiedBy>Microsoft Office User</cp:lastModifiedBy>
  <cp:revision>117</cp:revision>
  <cp:lastPrinted>2013-07-30T16:35:25Z</cp:lastPrinted>
  <dcterms:created xsi:type="dcterms:W3CDTF">2007-10-22T22:28:49Z</dcterms:created>
  <dcterms:modified xsi:type="dcterms:W3CDTF">2018-06-13T00:52:01Z</dcterms:modified>
</cp:coreProperties>
</file>