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83" r:id="rId2"/>
    <p:sldId id="289" r:id="rId3"/>
    <p:sldId id="286" r:id="rId4"/>
    <p:sldId id="288" r:id="rId5"/>
    <p:sldId id="291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>
      <p:cViewPr varScale="1">
        <p:scale>
          <a:sx n="124" d="100"/>
          <a:sy n="124" d="100"/>
        </p:scale>
        <p:origin x="61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5FF6907-65DB-6940-982D-7FE6FE648E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D7F90A-BF65-C048-B68E-FEABDF02C7D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E56D5A7-1479-314D-935D-86DAC377DF57}" type="datetimeFigureOut">
              <a:rPr lang="en-US" altLang="en-US"/>
              <a:pPr>
                <a:defRPr/>
              </a:pPr>
              <a:t>6/12/18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48F97D-1FC2-D44C-B923-8F4F114E9E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286787-AA3C-4646-8733-4696767914C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68015DD-D47F-BF4B-9CF8-EFC571022A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F9635AD-93DF-DE4E-9AE1-D1D7E41849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443D6B-98E4-A24B-A5AC-8A7C2167B9D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0169782-8C89-6B4E-AECB-544679E1AE29}" type="datetimeFigureOut">
              <a:rPr lang="en-US" altLang="en-US"/>
              <a:pPr>
                <a:defRPr/>
              </a:pPr>
              <a:t>6/12/18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F318574-15AD-8544-B14C-4B5DC318FE2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0FC45C0-3691-054F-9B6B-55CF88891B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E3A7F0-695F-C649-9BEC-06CCA2AA4E9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11D53-93DC-5940-A45A-4280108C0E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E7DDE2C-53CF-E64B-AC0E-F09F61F066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>
            <a:extLst>
              <a:ext uri="{FF2B5EF4-FFF2-40B4-BE49-F238E27FC236}">
                <a16:creationId xmlns:a16="http://schemas.microsoft.com/office/drawing/2014/main" id="{FC118245-BD15-E344-9DDD-6BAB10DE52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6" name="Notes Placeholder 2">
            <a:extLst>
              <a:ext uri="{FF2B5EF4-FFF2-40B4-BE49-F238E27FC236}">
                <a16:creationId xmlns:a16="http://schemas.microsoft.com/office/drawing/2014/main" id="{5A10005C-AF4C-5E41-931F-6F0959606E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Majority of awards are ETAs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What do we mean by ”limited host country experience” – not lived in region for any long term period (6 months or a year is usually fine)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Grad Division focus is on study/research grant</a:t>
            </a:r>
          </a:p>
        </p:txBody>
      </p:sp>
      <p:sp>
        <p:nvSpPr>
          <p:cNvPr id="67587" name="Slide Number Placeholder 3">
            <a:extLst>
              <a:ext uri="{FF2B5EF4-FFF2-40B4-BE49-F238E27FC236}">
                <a16:creationId xmlns:a16="http://schemas.microsoft.com/office/drawing/2014/main" id="{FF2D4B5E-0489-584E-BF11-F6BC7416FE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E3B8500-8746-1545-A97E-429AB441DB86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>
            <a:extLst>
              <a:ext uri="{FF2B5EF4-FFF2-40B4-BE49-F238E27FC236}">
                <a16:creationId xmlns:a16="http://schemas.microsoft.com/office/drawing/2014/main" id="{7DE0BDFE-9C71-B54E-A28B-B5FA40E5E9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0" name="Notes Placeholder 2">
            <a:extLst>
              <a:ext uri="{FF2B5EF4-FFF2-40B4-BE49-F238E27FC236}">
                <a16:creationId xmlns:a16="http://schemas.microsoft.com/office/drawing/2014/main" id="{1A68CC2E-3515-9E43-B5F7-30D7F78D80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Pretty much every country expects a background in the language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Remember that you have a year before you leave, so your application can also talk about your plans to increase proficiency in the meantime</a:t>
            </a:r>
          </a:p>
        </p:txBody>
      </p:sp>
      <p:sp>
        <p:nvSpPr>
          <p:cNvPr id="68611" name="Slide Number Placeholder 3">
            <a:extLst>
              <a:ext uri="{FF2B5EF4-FFF2-40B4-BE49-F238E27FC236}">
                <a16:creationId xmlns:a16="http://schemas.microsoft.com/office/drawing/2014/main" id="{FD907BAC-32D5-AB43-BC96-D959220B9E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71C0E0F-150C-E647-AFEF-9F9C230A5C3F}" type="slidenum">
              <a:rPr lang="en-US" altLang="en-US"/>
              <a:pPr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0560C978-D517-0B4E-8622-FD5DBB2A01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2CE3CA4D-7CC9-5B4D-944D-A296C408B3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Website has more on these variations and specifics, and we’ll be looking at the website a lot later</a:t>
            </a: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6B9AE8E0-FF24-664B-B5C0-2EBF0950F9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17B7580-CC6D-2D4E-A2CC-40C79D5C102F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>
            <a:extLst>
              <a:ext uri="{FF2B5EF4-FFF2-40B4-BE49-F238E27FC236}">
                <a16:creationId xmlns:a16="http://schemas.microsoft.com/office/drawing/2014/main" id="{7EA74284-6AEA-204C-9581-4C1DA3E0C7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8" name="Notes Placeholder 2">
            <a:extLst>
              <a:ext uri="{FF2B5EF4-FFF2-40B4-BE49-F238E27FC236}">
                <a16:creationId xmlns:a16="http://schemas.microsoft.com/office/drawing/2014/main" id="{261DBCDF-9300-B14D-8EA5-0A81F14ECE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At this general level, looks like other similar fellowships but with more emphasis on leadership ability (being an ambassador) and service-oriented background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ETAs: what will you do in your off time (sometimes side research projects allowed, occasionally even required)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Can be in very remote regions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81E3423E-B90D-344E-B0E0-ABFCFAA4E2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8E4D882-C1D0-8B45-8142-E3946239D184}" type="slidenum">
              <a:rPr lang="en-US" altLang="en-US"/>
              <a:pPr/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2" descr="big_logo_ttle">
            <a:extLst>
              <a:ext uri="{FF2B5EF4-FFF2-40B4-BE49-F238E27FC236}">
                <a16:creationId xmlns:a16="http://schemas.microsoft.com/office/drawing/2014/main" id="{18F5A817-D37E-6643-B596-CAB873C91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0"/>
            <a:ext cx="37338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43">
            <a:extLst>
              <a:ext uri="{FF2B5EF4-FFF2-40B4-BE49-F238E27FC236}">
                <a16:creationId xmlns:a16="http://schemas.microsoft.com/office/drawing/2014/main" id="{E87CB688-BC81-0C4C-987C-DB521C8E8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1219200"/>
            <a:ext cx="0" cy="51054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95400" y="1219200"/>
            <a:ext cx="7315200" cy="20574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429000"/>
            <a:ext cx="7315200" cy="2057400"/>
          </a:xfrm>
        </p:spPr>
        <p:txBody>
          <a:bodyPr/>
          <a:lstStyle>
            <a:lvl1pPr marL="0" indent="0">
              <a:buFont typeface="Wingdings" charset="0"/>
              <a:buNone/>
              <a:defRPr sz="3200">
                <a:solidFill>
                  <a:srgbClr val="2D6CC0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51ED160-B14E-9744-84A5-57D6DFFBD7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C504CCB-40D0-214D-8392-2294EA4805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552201-6D6F-6945-8AA5-B0801B0DC2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E7A2DC-23BE-D44A-AFBC-5C14E0CEF1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5260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81DE910-E61A-184B-8143-E33C3D6FB1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C5EEFFF-E169-344B-83D3-CE1D476DC6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582EA02-A75C-574A-AC98-A2E2D8EC1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0EC29-D528-E14A-9C12-4F4509A06B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156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A0E0E4A-112A-B34B-AEFC-534E96CB82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AD76ECB-C081-2544-8AAE-6F487848FE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61C2749-3F65-324E-B7A5-916CF5B26A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0DCAB-E22A-E342-A317-89B7874F97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410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3FD8DA2-C596-C941-8EB3-EF9BBD04E7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299F1A0-9A35-CC4F-9C30-CE9EADA2F2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4A0DEF5-3B39-D142-819D-9366C6EA1B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242F4-56FB-684F-8F61-D303021411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64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901D30B-B3CC-4C4F-9FC6-3B8F2F33D9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22FA7AA-7859-EA4B-9149-6BFD6CC2DE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E458468-751D-3C4D-BD72-9E14D7AF47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93380-526F-0347-8A9D-D7D49F6EBA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551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63F51B8-8EFA-014C-983E-67AE24134F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36DE7E8-8746-6B47-88A0-7908345D80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518175A0-678D-B04C-ACFD-D67D7185D1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6998A-1176-1A48-A56A-6BC68DBC6D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23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B4215F3-0E7B-864E-9524-00E47AA46F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3387CDA-DFF8-2B40-AE82-340E3B3BB9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6B262B61-F10E-864D-A70E-C96EEC9FE9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47D4A-9178-784C-98E0-9ABF82A56C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383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35A7A63-5C91-0740-ACB7-8E58FC5809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E878448-13CC-BB43-B091-483E90736D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332D179-4E2B-5848-B4B4-458A2A70D4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50BD2-3355-384E-B200-158109917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10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F848C34F-9B26-9D43-8402-3AF357128F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76E0235D-0C28-DF4B-8D68-E9F7B8EB9D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510A46DE-A6AF-F745-A832-08E2E1FC74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1DDDE-3639-FC46-B8AE-9820351CC3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7264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C00D439-8245-6D45-BD92-A7104A18EF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9B5A420-8A22-5E44-8AE8-9A4F202811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808E6EDF-4CDA-9445-9F78-BD015D82C9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2BB62-E140-0348-92EE-A08CF6D122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51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FD39E77-5D85-5443-A13A-9AEE1FC999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2238C5D-0786-6044-8844-740C2EB7CF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CD5F38D5-2DE4-0B45-A1EF-ADDB62D2C2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304CF-88F6-994C-90C1-004D7CCAEA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812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1" descr="small_logo_inside">
            <a:extLst>
              <a:ext uri="{FF2B5EF4-FFF2-40B4-BE49-F238E27FC236}">
                <a16:creationId xmlns:a16="http://schemas.microsoft.com/office/drawing/2014/main" id="{801BB43E-8758-3649-BA40-0850143FC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5" y="0"/>
            <a:ext cx="1323975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>
            <a:extLst>
              <a:ext uri="{FF2B5EF4-FFF2-40B4-BE49-F238E27FC236}">
                <a16:creationId xmlns:a16="http://schemas.microsoft.com/office/drawing/2014/main" id="{465A6C13-F73D-9B4B-90DE-F8A61E2398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7467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24F65EC-6C0B-3D49-89F1-F279897524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D3A64D83-4A00-224C-A098-85FEA3B9526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28331BA3-D083-2141-8C43-850A4946710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FA523445-7051-6149-976F-EF690849489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30C96F89-80CA-AC46-8AEE-A4B84FCB07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Blip>
          <a:blip r:embed="rId14"/>
        </a:buBlip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Blip>
          <a:blip r:embed="rId15"/>
        </a:buBlip>
        <a:defRPr sz="2600">
          <a:solidFill>
            <a:schemeClr val="tx1"/>
          </a:solidFill>
          <a:latin typeface="+mn-lt"/>
          <a:ea typeface="+mn-ea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Blip>
          <a:blip r:embed="rId16"/>
        </a:buBlip>
        <a:defRPr sz="2300">
          <a:solidFill>
            <a:schemeClr val="tx1"/>
          </a:solidFill>
          <a:latin typeface="+mn-lt"/>
          <a:ea typeface="+mn-ea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7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jpeg"/><Relationship Id="rId9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jpeg"/><Relationship Id="rId9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jpeg"/><Relationship Id="rId9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3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>
            <a:extLst>
              <a:ext uri="{FF2B5EF4-FFF2-40B4-BE49-F238E27FC236}">
                <a16:creationId xmlns:a16="http://schemas.microsoft.com/office/drawing/2014/main" id="{EE47B1BC-8571-EF44-AAB1-CC18CE517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76400"/>
            <a:ext cx="9144000" cy="5181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FAA26D3D-D897-4be2-8F04-BA451C77F1D7}"/>
          </a:extLst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charset="0"/>
              <a:buNone/>
              <a:defRPr sz="3200">
                <a:solidFill>
                  <a:srgbClr val="2D6CC0"/>
                </a:solidFill>
                <a:latin typeface="+mn-lt"/>
                <a:ea typeface="+mn-ea"/>
                <a:cs typeface="ＭＳ Ｐゴシック" charset="0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Blip>
                <a:blip r:embed="rId3"/>
              </a:buBlip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Blip>
                <a:blip r:embed="rId4"/>
              </a:buBlip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charset="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cs typeface="+mn-cs"/>
              </a:rPr>
              <a:t>     </a:t>
            </a:r>
          </a:p>
          <a:p>
            <a:pPr eaLnBrk="1" hangingPunct="1">
              <a:defRPr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cs typeface="+mn-cs"/>
              </a:rPr>
              <a:t>     </a:t>
            </a:r>
          </a:p>
          <a:p>
            <a:pPr eaLnBrk="1" hangingPunct="1">
              <a:defRPr/>
            </a:pPr>
            <a:endParaRPr lang="en-US" sz="2400" dirty="0">
              <a:solidFill>
                <a:schemeClr val="accent3">
                  <a:lumMod val="75000"/>
                </a:schemeClr>
              </a:solidFill>
              <a:cs typeface="+mn-cs"/>
            </a:endParaRPr>
          </a:p>
          <a:p>
            <a:pPr eaLnBrk="1" hangingPunct="1">
              <a:defRPr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cs typeface="+mn-cs"/>
              </a:rPr>
              <a:t>     </a:t>
            </a:r>
          </a:p>
          <a:p>
            <a:pPr eaLnBrk="1" hangingPunct="1">
              <a:defRPr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cs typeface="+mn-cs"/>
              </a:rPr>
              <a:t>    </a:t>
            </a:r>
          </a:p>
          <a:p>
            <a:pPr eaLnBrk="1" hangingPunct="1">
              <a:defRPr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cs typeface="+mn-cs"/>
              </a:rPr>
              <a:t>     June 12, 2018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73EB656E-B9AC-B941-B038-923AD44FC035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981200"/>
            <a:ext cx="7848600" cy="1905000"/>
          </a:xfrm>
          <a:prstGeom prst="rect">
            <a:avLst/>
          </a:prstGeom>
          <a:noFill/>
        </p:spPr>
        <p:txBody>
          <a:bodyPr anchor="ctr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  <a:cs typeface="+mj-cs"/>
              </a:rPr>
              <a:t>Applying to the Fulbright: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  <a:cs typeface="+mj-cs"/>
              </a:rPr>
              <a:t>An Introduction to the Fulbright U.S. Student Program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ADBFFF1C-AAB1-664D-B9FC-B84A468E0343}"/>
              </a:ext>
            </a:extLst>
          </p:cNvPr>
          <p:cNvSpPr txBox="1">
            <a:spLocks noChangeArrowheads="1"/>
          </p:cNvSpPr>
          <p:nvPr/>
        </p:nvSpPr>
        <p:spPr>
          <a:xfrm>
            <a:off x="393700" y="5105400"/>
            <a:ext cx="8001000" cy="2209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charset="0"/>
              <a:buBlip>
                <a:blip r:embed="rId5"/>
              </a:buBlip>
              <a:defRPr sz="3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Blip>
                <a:blip r:embed="rId3"/>
              </a:buBlip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Blip>
                <a:blip r:embed="rId4"/>
              </a:buBlip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charset="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Font typeface="Wingdings" charset="0"/>
              <a:buNone/>
              <a:defRPr/>
            </a:pPr>
            <a:r>
              <a:rPr lang="en-US" sz="2400" dirty="0">
                <a:solidFill>
                  <a:srgbClr val="0B3F6F"/>
                </a:solidFill>
                <a:cs typeface="+mn-cs"/>
              </a:rPr>
              <a:t>Hillary Jenks, PhD</a:t>
            </a:r>
          </a:p>
          <a:p>
            <a:pPr marL="0" indent="0" eaLnBrk="1" hangingPunct="1">
              <a:buFont typeface="Wingdings" charset="0"/>
              <a:buNone/>
              <a:defRPr/>
            </a:pPr>
            <a:r>
              <a:rPr lang="en-US" sz="2000" dirty="0">
                <a:solidFill>
                  <a:srgbClr val="0B3F6F"/>
                </a:solidFill>
                <a:cs typeface="+mn-cs"/>
              </a:rPr>
              <a:t>Director, Graduate Student Professional and Academic Development</a:t>
            </a:r>
          </a:p>
          <a:p>
            <a:pPr marL="0" indent="0" eaLnBrk="1" hangingPunct="1">
              <a:buFont typeface="Wingdings" charset="0"/>
              <a:buNone/>
              <a:defRPr/>
            </a:pPr>
            <a:r>
              <a:rPr lang="en-US" sz="2000" dirty="0">
                <a:solidFill>
                  <a:srgbClr val="0B3F6F"/>
                </a:solidFill>
                <a:cs typeface="+mn-cs"/>
              </a:rPr>
              <a:t>Graduate Division, UCR</a:t>
            </a:r>
          </a:p>
          <a:p>
            <a:pPr marL="0" indent="0" eaLnBrk="1" hangingPunct="1">
              <a:buFont typeface="Wingdings" charset="0"/>
              <a:buNone/>
              <a:defRPr/>
            </a:pPr>
            <a:endParaRPr lang="en-US" sz="1800" dirty="0">
              <a:solidFill>
                <a:srgbClr val="0B3F6F"/>
              </a:solidFill>
              <a:cs typeface="+mn-cs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0083EBC6-40AF-EE45-972E-C405A5DD6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867400"/>
            <a:ext cx="7924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charset="0"/>
              <a:buNone/>
              <a:defRPr sz="3200">
                <a:solidFill>
                  <a:srgbClr val="2D6CC0"/>
                </a:solidFill>
                <a:latin typeface="+mn-lt"/>
                <a:ea typeface="+mn-ea"/>
                <a:cs typeface="ＭＳ Ｐゴシック" charset="0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Blip>
                <a:blip r:embed="rId3"/>
              </a:buBlip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charset="0"/>
              <a:buBlip>
                <a:blip r:embed="rId4"/>
              </a:buBlip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charset="0"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endParaRPr lang="en-US" sz="1800" dirty="0">
              <a:solidFill>
                <a:schemeClr val="bg1">
                  <a:lumMod val="65000"/>
                </a:schemeClr>
              </a:solidFill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0A6A04-EEA8-1E46-A02A-E125D055D48C}"/>
              </a:ext>
            </a:extLst>
          </p:cNvPr>
          <p:cNvSpPr/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 descr="fulbrightlogo.jpg">
            <a:extLst>
              <a:ext uri="{FF2B5EF4-FFF2-40B4-BE49-F238E27FC236}">
                <a16:creationId xmlns:a16="http://schemas.microsoft.com/office/drawing/2014/main" id="{86AC19FE-5107-E04A-AABC-B2A2D11182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0"/>
            <a:ext cx="19208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Box 2">
            <a:extLst>
              <a:ext uri="{FF2B5EF4-FFF2-40B4-BE49-F238E27FC236}">
                <a16:creationId xmlns:a16="http://schemas.microsoft.com/office/drawing/2014/main" id="{686C04BC-C875-3F46-B5CE-A5B9C76B8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6172200"/>
            <a:ext cx="44196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Blip>
                <a:blip r:embed="rId5"/>
              </a:buBlip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Blip>
                <a:blip r:embed="rId6"/>
              </a:buBlip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Blip>
                <a:blip r:embed="rId7"/>
              </a:buBlip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n-US" altLang="en-US" sz="1400" baseline="30000" dirty="0">
                <a:solidFill>
                  <a:srgbClr val="606060"/>
                </a:solidFill>
                <a:latin typeface="News Gothic MT" panose="020B0503020103020203" pitchFamily="34" charset="0"/>
              </a:rPr>
              <a:t>For more information, visit: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n-US" altLang="en-US" sz="1800" b="1" baseline="30000" dirty="0">
                <a:solidFill>
                  <a:srgbClr val="2B3E5E"/>
                </a:solidFill>
                <a:latin typeface="News Gothic MT" panose="020B0503020103020203" pitchFamily="34" charset="0"/>
              </a:rPr>
              <a:t>http://</a:t>
            </a:r>
            <a:r>
              <a:rPr lang="en-US" altLang="en-US" sz="1800" b="1" baseline="30000" dirty="0" err="1">
                <a:solidFill>
                  <a:srgbClr val="2B3E5E"/>
                </a:solidFill>
                <a:latin typeface="News Gothic MT" panose="020B0503020103020203" pitchFamily="34" charset="0"/>
              </a:rPr>
              <a:t>us.fulbrightonline.org</a:t>
            </a:r>
            <a:endParaRPr lang="en-US" altLang="en-US" sz="1800" b="1" dirty="0">
              <a:solidFill>
                <a:srgbClr val="2B3E5E"/>
              </a:solidFill>
              <a:latin typeface="News Gothic MT" panose="020B0503020103020203" pitchFamily="34" charset="0"/>
            </a:endParaRPr>
          </a:p>
        </p:txBody>
      </p:sp>
      <p:pic>
        <p:nvPicPr>
          <p:cNvPr id="31748" name="Picture 3" descr="uslogosm.jpg">
            <a:extLst>
              <a:ext uri="{FF2B5EF4-FFF2-40B4-BE49-F238E27FC236}">
                <a16:creationId xmlns:a16="http://schemas.microsoft.com/office/drawing/2014/main" id="{684AD944-3815-154F-B9A4-18ED0B3BEC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96000"/>
            <a:ext cx="6159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Box 4">
            <a:extLst>
              <a:ext uri="{FF2B5EF4-FFF2-40B4-BE49-F238E27FC236}">
                <a16:creationId xmlns:a16="http://schemas.microsoft.com/office/drawing/2014/main" id="{5D7B420A-0F9D-4F48-8525-D3A78AA7A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244475"/>
            <a:ext cx="7467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>
                <a:solidFill>
                  <a:srgbClr val="2B3E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U.S. Student Program</a:t>
            </a:r>
          </a:p>
        </p:txBody>
      </p:sp>
      <p:sp>
        <p:nvSpPr>
          <p:cNvPr id="31750" name="TextBox 5">
            <a:extLst>
              <a:ext uri="{FF2B5EF4-FFF2-40B4-BE49-F238E27FC236}">
                <a16:creationId xmlns:a16="http://schemas.microsoft.com/office/drawing/2014/main" id="{12AE21C0-050C-2845-AB61-6B3F08BA1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819275"/>
            <a:ext cx="2895600" cy="430213"/>
          </a:xfrm>
          <a:prstGeom prst="rect">
            <a:avLst/>
          </a:prstGeom>
          <a:noFill/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200">
                <a:solidFill>
                  <a:srgbClr val="2B3E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Two Types of Grants</a:t>
            </a:r>
          </a:p>
        </p:txBody>
      </p:sp>
      <p:sp>
        <p:nvSpPr>
          <p:cNvPr id="31751" name="TextBox 6">
            <a:extLst>
              <a:ext uri="{FF2B5EF4-FFF2-40B4-BE49-F238E27FC236}">
                <a16:creationId xmlns:a16="http://schemas.microsoft.com/office/drawing/2014/main" id="{1EB90397-326E-4D4F-BED2-359756861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286000"/>
            <a:ext cx="3657600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defPPr>
              <a:defRPr lang="en-US"/>
            </a:defPPr>
            <a:lvl1pPr marL="285750" indent="-285750" eaLnBrk="1" hangingPunct="1">
              <a:spcAft>
                <a:spcPts val="600"/>
              </a:spcAft>
              <a:buClr>
                <a:srgbClr val="800000"/>
              </a:buClr>
              <a:buSzPct val="100000"/>
              <a:buFont typeface="Arial" pitchFamily="34" charset="0"/>
              <a:buChar char="•"/>
              <a:defRPr sz="1800">
                <a:solidFill>
                  <a:srgbClr val="404040"/>
                </a:solidFill>
                <a:latin typeface="Calibri" pitchFamily="34" charset="0"/>
                <a:cs typeface="Calibri" pitchFamily="34" charset="0"/>
              </a:defRPr>
            </a:lvl1pPr>
            <a:lvl2pPr marL="37931725" indent="-37474525" eaLnBrk="0" hangingPunct="0">
              <a:defRPr sz="2400"/>
            </a:lvl2pPr>
            <a:lvl3pPr eaLnBrk="0" hangingPunct="0">
              <a:defRPr sz="2400"/>
            </a:lvl3pPr>
            <a:lvl4pPr eaLnBrk="0" hangingPunct="0">
              <a:defRPr sz="2400"/>
            </a:lvl4pPr>
            <a:lvl5pPr eaLnBrk="0" hangingPunct="0">
              <a:defRPr sz="2400"/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US" sz="2200" b="1" dirty="0">
                <a:ea typeface="ＭＳ Ｐゴシック" pitchFamily="63" charset="-128"/>
              </a:rPr>
              <a:t>Study/Research Grant (S/R)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950+ awards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8-10  Months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~140 countries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Independent study/research projects in academic &amp; arts fields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Limited host country experience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~60% go to graduate students</a:t>
            </a:r>
          </a:p>
        </p:txBody>
      </p:sp>
      <p:sp>
        <p:nvSpPr>
          <p:cNvPr id="31752" name="TextBox 7">
            <a:extLst>
              <a:ext uri="{FF2B5EF4-FFF2-40B4-BE49-F238E27FC236}">
                <a16:creationId xmlns:a16="http://schemas.microsoft.com/office/drawing/2014/main" id="{33E7A0FA-734C-C74F-B7AB-60F743724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2286000"/>
            <a:ext cx="4343400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defPPr>
              <a:defRPr lang="en-US"/>
            </a:defPPr>
            <a:lvl1pPr marL="285750" indent="-285750" eaLnBrk="1" hangingPunct="1">
              <a:spcAft>
                <a:spcPts val="600"/>
              </a:spcAft>
              <a:buClr>
                <a:srgbClr val="800000"/>
              </a:buClr>
              <a:buSzPct val="100000"/>
              <a:buFont typeface="Arial" pitchFamily="34" charset="0"/>
              <a:buChar char="•"/>
              <a:defRPr sz="1800">
                <a:solidFill>
                  <a:srgbClr val="404040"/>
                </a:solidFill>
                <a:latin typeface="Calibri" pitchFamily="34" charset="0"/>
                <a:cs typeface="Calibri" pitchFamily="34" charset="0"/>
              </a:defRPr>
            </a:lvl1pPr>
            <a:lvl2pPr marL="37931725" indent="-37474525" eaLnBrk="0" hangingPunct="0">
              <a:defRPr sz="2400"/>
            </a:lvl2pPr>
            <a:lvl3pPr eaLnBrk="0" hangingPunct="0">
              <a:defRPr sz="2400"/>
            </a:lvl3pPr>
            <a:lvl4pPr eaLnBrk="0" hangingPunct="0">
              <a:defRPr sz="2400"/>
            </a:lvl4pPr>
            <a:lvl5pPr eaLnBrk="0" hangingPunct="0">
              <a:defRPr sz="2400"/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US" sz="2200" b="1" dirty="0">
                <a:ea typeface="ＭＳ Ｐゴシック" pitchFamily="63" charset="-128"/>
              </a:rPr>
              <a:t>English Teaching Assistantship (ETA)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1,200+ awards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8-10 Months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~75 countries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Assist in teaching English and U.S. culture in the classroom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Limited host country experience</a:t>
            </a:r>
          </a:p>
          <a:p>
            <a:pPr>
              <a:defRPr/>
            </a:pPr>
            <a:r>
              <a:rPr lang="en-US" sz="2000" dirty="0">
                <a:ea typeface="ＭＳ Ｐゴシック" pitchFamily="63" charset="-128"/>
              </a:rPr>
              <a:t>Less than 5% go to graduate students</a:t>
            </a:r>
          </a:p>
        </p:txBody>
      </p:sp>
      <p:pic>
        <p:nvPicPr>
          <p:cNvPr id="31753" name="Picture 11" descr="GradSuccess.eps">
            <a:extLst>
              <a:ext uri="{FF2B5EF4-FFF2-40B4-BE49-F238E27FC236}">
                <a16:creationId xmlns:a16="http://schemas.microsoft.com/office/drawing/2014/main" id="{2A61753F-6016-0443-B6C0-FEA91342D4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 descr="fulbrightlogo.jpg">
            <a:extLst>
              <a:ext uri="{FF2B5EF4-FFF2-40B4-BE49-F238E27FC236}">
                <a16:creationId xmlns:a16="http://schemas.microsoft.com/office/drawing/2014/main" id="{049D7F11-D851-F34F-BE41-8959CC17A4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0"/>
            <a:ext cx="19208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2">
            <a:extLst>
              <a:ext uri="{FF2B5EF4-FFF2-40B4-BE49-F238E27FC236}">
                <a16:creationId xmlns:a16="http://schemas.microsoft.com/office/drawing/2014/main" id="{DEB8AE20-0B31-474F-9D07-AF4F23195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6172200"/>
            <a:ext cx="44196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Blip>
                <a:blip r:embed="rId5"/>
              </a:buBlip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Blip>
                <a:blip r:embed="rId6"/>
              </a:buBlip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Blip>
                <a:blip r:embed="rId7"/>
              </a:buBlip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n-US" altLang="en-US" sz="1400" baseline="30000">
                <a:solidFill>
                  <a:srgbClr val="606060"/>
                </a:solidFill>
                <a:latin typeface="News Gothic MT" panose="020B0503020103020203" pitchFamily="34" charset="0"/>
              </a:rPr>
              <a:t>For more information, visit: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n-US" altLang="en-US" sz="1800" b="1" baseline="30000">
                <a:solidFill>
                  <a:srgbClr val="2B3E5E"/>
                </a:solidFill>
                <a:latin typeface="News Gothic MT" panose="020B0503020103020203" pitchFamily="34" charset="0"/>
              </a:rPr>
              <a:t>http://us.fulbrightonline.org</a:t>
            </a:r>
            <a:endParaRPr lang="en-US" altLang="en-US" sz="1800" b="1">
              <a:solidFill>
                <a:srgbClr val="2B3E5E"/>
              </a:solidFill>
              <a:latin typeface="News Gothic MT" panose="020B0503020103020203" pitchFamily="34" charset="0"/>
            </a:endParaRPr>
          </a:p>
        </p:txBody>
      </p:sp>
      <p:pic>
        <p:nvPicPr>
          <p:cNvPr id="32772" name="Picture 3" descr="uslogosm.jpg">
            <a:extLst>
              <a:ext uri="{FF2B5EF4-FFF2-40B4-BE49-F238E27FC236}">
                <a16:creationId xmlns:a16="http://schemas.microsoft.com/office/drawing/2014/main" id="{97C4BAD4-9777-E14F-90C1-5AF941317A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96000"/>
            <a:ext cx="6159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Box 4">
            <a:extLst>
              <a:ext uri="{FF2B5EF4-FFF2-40B4-BE49-F238E27FC236}">
                <a16:creationId xmlns:a16="http://schemas.microsoft.com/office/drawing/2014/main" id="{F79E0288-4ACA-2144-BE25-0D433ED35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dirty="0">
                <a:solidFill>
                  <a:srgbClr val="2B3E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Eligibility</a:t>
            </a:r>
          </a:p>
        </p:txBody>
      </p:sp>
      <p:sp>
        <p:nvSpPr>
          <p:cNvPr id="32775" name="TextBox 10">
            <a:extLst>
              <a:ext uri="{FF2B5EF4-FFF2-40B4-BE49-F238E27FC236}">
                <a16:creationId xmlns:a16="http://schemas.microsoft.com/office/drawing/2014/main" id="{BE971282-707A-304A-91AD-F067EB503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2362200"/>
            <a:ext cx="381317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Blip>
                <a:blip r:embed="rId5"/>
              </a:buBlip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Blip>
                <a:blip r:embed="rId6"/>
              </a:buBlip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Blip>
                <a:blip r:embed="rId7"/>
              </a:buBlip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U.S. citizen by application deadline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At least bachelor’s degree or equivalent by start of grant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No doctorate by application deadline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Proficiency in language of host country (varies by country)</a:t>
            </a:r>
          </a:p>
        </p:txBody>
      </p:sp>
      <p:pic>
        <p:nvPicPr>
          <p:cNvPr id="32778" name="Picture 11" descr="GradSuccess.eps">
            <a:extLst>
              <a:ext uri="{FF2B5EF4-FFF2-40B4-BE49-F238E27FC236}">
                <a16:creationId xmlns:a16="http://schemas.microsoft.com/office/drawing/2014/main" id="{B75DA9D8-9893-AA49-BF60-44D6660A52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Box 3">
            <a:extLst>
              <a:ext uri="{FF2B5EF4-FFF2-40B4-BE49-F238E27FC236}">
                <a16:creationId xmlns:a16="http://schemas.microsoft.com/office/drawing/2014/main" id="{858271DD-5971-DE4A-94DD-89530A17B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>
                <a:solidFill>
                  <a:srgbClr val="2B3E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Grant Benefits</a:t>
            </a:r>
          </a:p>
        </p:txBody>
      </p:sp>
      <p:pic>
        <p:nvPicPr>
          <p:cNvPr id="33795" name="Picture 5" descr="fulbrightlogo.jpg">
            <a:extLst>
              <a:ext uri="{FF2B5EF4-FFF2-40B4-BE49-F238E27FC236}">
                <a16:creationId xmlns:a16="http://schemas.microsoft.com/office/drawing/2014/main" id="{1E3E3873-6C2A-724E-A0F0-14BCF9B130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0"/>
            <a:ext cx="19208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Box 6">
            <a:extLst>
              <a:ext uri="{FF2B5EF4-FFF2-40B4-BE49-F238E27FC236}">
                <a16:creationId xmlns:a16="http://schemas.microsoft.com/office/drawing/2014/main" id="{65E6718B-D3C0-ED49-B344-3EBC31CC2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6172200"/>
            <a:ext cx="44196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Blip>
                <a:blip r:embed="rId5"/>
              </a:buBlip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Blip>
                <a:blip r:embed="rId6"/>
              </a:buBlip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Blip>
                <a:blip r:embed="rId7"/>
              </a:buBlip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n-US" altLang="en-US" sz="1400" baseline="30000">
                <a:solidFill>
                  <a:srgbClr val="606060"/>
                </a:solidFill>
                <a:latin typeface="News Gothic MT" panose="020B0503020103020203" pitchFamily="34" charset="0"/>
              </a:rPr>
              <a:t>For more information, visit: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n-US" altLang="en-US" sz="1800" b="1" baseline="30000">
                <a:solidFill>
                  <a:srgbClr val="2B3E5E"/>
                </a:solidFill>
                <a:latin typeface="News Gothic MT" panose="020B0503020103020203" pitchFamily="34" charset="0"/>
              </a:rPr>
              <a:t>http://fulbright.state.gov</a:t>
            </a:r>
            <a:endParaRPr lang="en-US" altLang="en-US" sz="1800" b="1">
              <a:solidFill>
                <a:srgbClr val="2B3E5E"/>
              </a:solidFill>
              <a:latin typeface="News Gothic MT" panose="020B0503020103020203" pitchFamily="34" charset="0"/>
            </a:endParaRPr>
          </a:p>
        </p:txBody>
      </p:sp>
      <p:pic>
        <p:nvPicPr>
          <p:cNvPr id="33797" name="Picture 7" descr="uslogosm.jpg">
            <a:extLst>
              <a:ext uri="{FF2B5EF4-FFF2-40B4-BE49-F238E27FC236}">
                <a16:creationId xmlns:a16="http://schemas.microsoft.com/office/drawing/2014/main" id="{6A8843A6-1E8B-5246-A582-81EFF89E4A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96000"/>
            <a:ext cx="6159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Box 1">
            <a:extLst>
              <a:ext uri="{FF2B5EF4-FFF2-40B4-BE49-F238E27FC236}">
                <a16:creationId xmlns:a16="http://schemas.microsoft.com/office/drawing/2014/main" id="{5DF8C494-DAFE-7642-8536-9FA7C4B9D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108200"/>
            <a:ext cx="4267200" cy="383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Blip>
                <a:blip r:embed="rId5"/>
              </a:buBlip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Blip>
                <a:blip r:embed="rId6"/>
              </a:buBlip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Blip>
                <a:blip r:embed="rId7"/>
              </a:buBlip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Round-trip Airfare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Monthly Stipend </a:t>
            </a:r>
            <a:endParaRPr lang="en-US" altLang="en-US" sz="2000" b="1" dirty="0">
              <a:solidFill>
                <a:srgbClr val="40404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Accident &amp; Sickness Coverage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Other </a:t>
            </a:r>
            <a:r>
              <a:rPr lang="en-US" altLang="en-US" sz="2000" u="sng" dirty="0">
                <a:solidFill>
                  <a:srgbClr val="404040"/>
                </a:solidFill>
                <a:latin typeface="Calibri" panose="020F0502020204030204" pitchFamily="34" charset="0"/>
              </a:rPr>
              <a:t>Possible</a:t>
            </a: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 Benefits </a:t>
            </a:r>
            <a:r>
              <a:rPr lang="en-US" altLang="en-US" sz="2000" b="1" dirty="0">
                <a:solidFill>
                  <a:srgbClr val="404040"/>
                </a:solidFill>
                <a:latin typeface="Calibri" panose="020F0502020204030204" pitchFamily="34" charset="0"/>
              </a:rPr>
              <a:t>*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Wingdings" pitchFamily="2" charset="2"/>
              <a:buChar char="Ø"/>
            </a:pPr>
            <a:endParaRPr lang="en-US" altLang="en-US" sz="600" dirty="0">
              <a:solidFill>
                <a:srgbClr val="404040"/>
              </a:solidFill>
              <a:latin typeface="Calibri" panose="020F0502020204030204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SzTx/>
              <a:buFont typeface="Wingdings" pitchFamily="2" charset="2"/>
              <a:buChar char="Ø"/>
            </a:pPr>
            <a:r>
              <a:rPr lang="en-US" altLang="en-US" sz="1600" dirty="0">
                <a:solidFill>
                  <a:srgbClr val="404040"/>
                </a:solidFill>
                <a:latin typeface="Calibri" panose="020F0502020204030204" pitchFamily="34" charset="0"/>
              </a:rPr>
              <a:t>Dependent allowance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Wingdings" pitchFamily="2" charset="2"/>
              <a:buChar char="Ø"/>
            </a:pPr>
            <a:r>
              <a:rPr lang="en-US" altLang="en-US" sz="1600" dirty="0">
                <a:solidFill>
                  <a:srgbClr val="404040"/>
                </a:solidFill>
                <a:latin typeface="Calibri" panose="020F0502020204030204" pitchFamily="34" charset="0"/>
              </a:rPr>
              <a:t>Research allowance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Wingdings" pitchFamily="2" charset="2"/>
              <a:buChar char="Ø"/>
            </a:pPr>
            <a:r>
              <a:rPr lang="en-US" altLang="en-US" sz="1600" dirty="0">
                <a:solidFill>
                  <a:srgbClr val="404040"/>
                </a:solidFill>
                <a:latin typeface="Calibri" panose="020F0502020204030204" pitchFamily="34" charset="0"/>
              </a:rPr>
              <a:t>Tuition allowance/waiver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Wingdings" pitchFamily="2" charset="2"/>
              <a:buChar char="Ø"/>
            </a:pPr>
            <a:r>
              <a:rPr lang="en-US" altLang="en-US" sz="1600" dirty="0">
                <a:solidFill>
                  <a:srgbClr val="404040"/>
                </a:solidFill>
                <a:latin typeface="Calibri" panose="020F0502020204030204" pitchFamily="34" charset="0"/>
              </a:rPr>
              <a:t>Language training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Wingdings" pitchFamily="2" charset="2"/>
              <a:buChar char="Ø"/>
            </a:pPr>
            <a:r>
              <a:rPr lang="en-US" altLang="en-US" sz="1600" dirty="0">
                <a:solidFill>
                  <a:srgbClr val="404040"/>
                </a:solidFill>
                <a:latin typeface="Calibri" panose="020F0502020204030204" pitchFamily="34" charset="0"/>
              </a:rPr>
              <a:t>Enhancement activities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Wingdings" pitchFamily="2" charset="2"/>
              <a:buChar char="Ø"/>
            </a:pPr>
            <a:r>
              <a:rPr lang="en-US" altLang="en-US" sz="1600" dirty="0">
                <a:solidFill>
                  <a:srgbClr val="404040"/>
                </a:solidFill>
                <a:latin typeface="Calibri" panose="020F0502020204030204" pitchFamily="34" charset="0"/>
              </a:rPr>
              <a:t>Disability-related accommodations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br>
              <a:rPr lang="en-US" altLang="en-US" sz="1600" dirty="0">
                <a:solidFill>
                  <a:srgbClr val="404040"/>
                </a:solidFill>
                <a:latin typeface="Calibri" panose="020F0502020204030204" pitchFamily="34" charset="0"/>
              </a:rPr>
            </a:br>
            <a:r>
              <a:rPr lang="en-US" altLang="en-US" sz="1600" dirty="0">
                <a:solidFill>
                  <a:srgbClr val="404040"/>
                </a:solidFill>
                <a:latin typeface="Calibri" panose="020F0502020204030204" pitchFamily="34" charset="0"/>
              </a:rPr>
              <a:t>* </a:t>
            </a:r>
            <a:r>
              <a:rPr lang="en-US" alt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Varies, dependent on grant and host country</a:t>
            </a:r>
          </a:p>
        </p:txBody>
      </p:sp>
      <p:pic>
        <p:nvPicPr>
          <p:cNvPr id="33799" name="Picture 11" descr="GradSuccess.eps">
            <a:extLst>
              <a:ext uri="{FF2B5EF4-FFF2-40B4-BE49-F238E27FC236}">
                <a16:creationId xmlns:a16="http://schemas.microsoft.com/office/drawing/2014/main" id="{F9C26D2D-7063-474C-8BF0-4EAC2B9B9AD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55AD1B0-D3D9-1B4A-8952-167A39C9736D}"/>
              </a:ext>
            </a:extLst>
          </p:cNvPr>
          <p:cNvSpPr/>
          <p:nvPr/>
        </p:nvSpPr>
        <p:spPr>
          <a:xfrm>
            <a:off x="4573588" y="2159000"/>
            <a:ext cx="4572000" cy="31289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Aft>
                <a:spcPts val="400"/>
              </a:spcAft>
              <a:defRPr/>
            </a:pPr>
            <a:r>
              <a:rPr lang="en-US" sz="2800" dirty="0">
                <a:solidFill>
                  <a:srgbClr val="404040"/>
                </a:solidFill>
                <a:latin typeface="Calibri"/>
              </a:rPr>
              <a:t>Post-Grant Benefits:</a:t>
            </a:r>
          </a:p>
          <a:p>
            <a:pPr marL="285750" indent="-285750" eaLnBrk="1" hangingPunct="1">
              <a:spcAft>
                <a:spcPts val="400"/>
              </a:spcAft>
              <a:buFontTx/>
              <a:buChar char="•"/>
              <a:defRPr/>
            </a:pPr>
            <a:r>
              <a:rPr lang="en-US" sz="2600" dirty="0">
                <a:solidFill>
                  <a:srgbClr val="404040"/>
                </a:solidFill>
                <a:latin typeface="Calibri"/>
              </a:rPr>
              <a:t>The Fulbright Network for Alumni</a:t>
            </a:r>
          </a:p>
          <a:p>
            <a:pPr marL="742950" lvl="1" indent="-285750" eaLnBrk="1" hangingPunct="1">
              <a:spcAft>
                <a:spcPts val="400"/>
              </a:spcAft>
              <a:buFontTx/>
              <a:buChar char="•"/>
              <a:defRPr/>
            </a:pPr>
            <a:r>
              <a:rPr lang="en-US" sz="2600" dirty="0">
                <a:solidFill>
                  <a:srgbClr val="404040"/>
                </a:solidFill>
                <a:latin typeface="Calibri"/>
              </a:rPr>
              <a:t>State Dept. Alumni Website</a:t>
            </a:r>
          </a:p>
          <a:p>
            <a:pPr marL="742950" lvl="1" indent="-285750" eaLnBrk="1" hangingPunct="1">
              <a:spcAft>
                <a:spcPts val="400"/>
              </a:spcAft>
              <a:buFontTx/>
              <a:buChar char="•"/>
              <a:defRPr/>
            </a:pPr>
            <a:r>
              <a:rPr lang="en-US" sz="2600" dirty="0">
                <a:solidFill>
                  <a:srgbClr val="404040"/>
                </a:solidFill>
                <a:latin typeface="Calibri"/>
              </a:rPr>
              <a:t>Lifetime e-mail address</a:t>
            </a:r>
          </a:p>
          <a:p>
            <a:pPr marL="742950" lvl="1" indent="-285750" eaLnBrk="1" hangingPunct="1">
              <a:spcAft>
                <a:spcPts val="400"/>
              </a:spcAft>
              <a:buFontTx/>
              <a:buChar char="•"/>
              <a:defRPr/>
            </a:pPr>
            <a:r>
              <a:rPr lang="en-US" sz="2600" dirty="0">
                <a:solidFill>
                  <a:srgbClr val="404040"/>
                </a:solidFill>
                <a:latin typeface="Calibri"/>
              </a:rPr>
              <a:t>Fulbright Association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>
            <a:extLst>
              <a:ext uri="{FF2B5EF4-FFF2-40B4-BE49-F238E27FC236}">
                <a16:creationId xmlns:a16="http://schemas.microsoft.com/office/drawing/2014/main" id="{0CC7D4C7-5121-874D-9A77-82D0DA13B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259013"/>
            <a:ext cx="396240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Blip>
                <a:blip r:embed="rId4"/>
              </a:buBlip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Blip>
                <a:blip r:embed="rId5"/>
              </a:buBlip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Blip>
                <a:blip r:embed="rId6"/>
              </a:buBlip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8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Well-developed project and/or study plan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High level of academic and/or </a:t>
            </a:r>
            <a:b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</a:b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professional achievement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Demonstrated leadership ability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Sufficient language proficiency </a:t>
            </a:r>
            <a:b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</a:b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(varies by country)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Community engagement-service orientation</a:t>
            </a:r>
          </a:p>
        </p:txBody>
      </p:sp>
      <p:sp>
        <p:nvSpPr>
          <p:cNvPr id="34819" name="TextBox 2">
            <a:extLst>
              <a:ext uri="{FF2B5EF4-FFF2-40B4-BE49-F238E27FC236}">
                <a16:creationId xmlns:a16="http://schemas.microsoft.com/office/drawing/2014/main" id="{87AB03BE-1A33-B54D-84D1-67C7CBDDF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1828800"/>
            <a:ext cx="3657600" cy="430213"/>
          </a:xfrm>
          <a:prstGeom prst="rect">
            <a:avLst/>
          </a:prstGeom>
          <a:noFill/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200" b="1" dirty="0">
                <a:solidFill>
                  <a:srgbClr val="2B3E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English Teaching Awards</a:t>
            </a:r>
          </a:p>
        </p:txBody>
      </p:sp>
      <p:sp>
        <p:nvSpPr>
          <p:cNvPr id="34820" name="TextBox 3">
            <a:extLst>
              <a:ext uri="{FF2B5EF4-FFF2-40B4-BE49-F238E27FC236}">
                <a16:creationId xmlns:a16="http://schemas.microsoft.com/office/drawing/2014/main" id="{56FB9E26-EA20-F34E-86F2-A4508AF7F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dirty="0">
                <a:solidFill>
                  <a:srgbClr val="2B3E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Student Awards</a:t>
            </a:r>
          </a:p>
        </p:txBody>
      </p:sp>
      <p:pic>
        <p:nvPicPr>
          <p:cNvPr id="34822" name="Picture 4" descr="fulbrightlogo.jpg">
            <a:extLst>
              <a:ext uri="{FF2B5EF4-FFF2-40B4-BE49-F238E27FC236}">
                <a16:creationId xmlns:a16="http://schemas.microsoft.com/office/drawing/2014/main" id="{D8EF7E95-640B-1948-9ECA-0AB68229E7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0"/>
            <a:ext cx="19208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Box 6">
            <a:extLst>
              <a:ext uri="{FF2B5EF4-FFF2-40B4-BE49-F238E27FC236}">
                <a16:creationId xmlns:a16="http://schemas.microsoft.com/office/drawing/2014/main" id="{A3DEAE53-28F8-2344-B893-099380670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6172200"/>
            <a:ext cx="44196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Blip>
                <a:blip r:embed="rId4"/>
              </a:buBlip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Blip>
                <a:blip r:embed="rId5"/>
              </a:buBlip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Blip>
                <a:blip r:embed="rId6"/>
              </a:buBlip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n-US" altLang="en-US" sz="1400" baseline="30000">
                <a:solidFill>
                  <a:srgbClr val="606060"/>
                </a:solidFill>
                <a:latin typeface="News Gothic MT" panose="020B0503020103020203" pitchFamily="34" charset="0"/>
              </a:rPr>
              <a:t>For more information, visit: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n-US" altLang="en-US" sz="1800" b="1" baseline="30000">
                <a:solidFill>
                  <a:srgbClr val="2B3E5E"/>
                </a:solidFill>
                <a:latin typeface="News Gothic MT" panose="020B0503020103020203" pitchFamily="34" charset="0"/>
              </a:rPr>
              <a:t>http://us.fulbrightonline.org</a:t>
            </a:r>
            <a:endParaRPr lang="en-US" altLang="en-US" sz="1800" b="1">
              <a:solidFill>
                <a:srgbClr val="2B3E5E"/>
              </a:solidFill>
              <a:latin typeface="News Gothic MT" panose="020B0503020103020203" pitchFamily="34" charset="0"/>
            </a:endParaRPr>
          </a:p>
        </p:txBody>
      </p:sp>
      <p:pic>
        <p:nvPicPr>
          <p:cNvPr id="34824" name="Picture 6" descr="uslogosm.jpg">
            <a:extLst>
              <a:ext uri="{FF2B5EF4-FFF2-40B4-BE49-F238E27FC236}">
                <a16:creationId xmlns:a16="http://schemas.microsoft.com/office/drawing/2014/main" id="{35596D64-F880-2546-A4F1-39FCB686AA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96000"/>
            <a:ext cx="6159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11" descr="GradSuccess.eps">
            <a:extLst>
              <a:ext uri="{FF2B5EF4-FFF2-40B4-BE49-F238E27FC236}">
                <a16:creationId xmlns:a16="http://schemas.microsoft.com/office/drawing/2014/main" id="{DC1E1A36-270B-B340-9583-9C3C47377C5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">
            <a:extLst>
              <a:ext uri="{FF2B5EF4-FFF2-40B4-BE49-F238E27FC236}">
                <a16:creationId xmlns:a16="http://schemas.microsoft.com/office/drawing/2014/main" id="{245295AC-F101-E340-9EF3-C1E434C17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28800"/>
            <a:ext cx="4495800" cy="430213"/>
          </a:xfrm>
          <a:prstGeom prst="rect">
            <a:avLst/>
          </a:prstGeom>
          <a:noFill/>
          <a:ln w="15875" cmpd="dbl">
            <a:solidFill>
              <a:schemeClr val="accent2">
                <a:lumMod val="40000"/>
                <a:lumOff val="60000"/>
              </a:schemeClr>
            </a:solidFill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200" b="1" dirty="0">
                <a:solidFill>
                  <a:srgbClr val="2B3E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    Study/Research Awards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FE2B3C87-95E5-FE45-9F21-9FE8FFD74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2398713"/>
            <a:ext cx="44196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Blip>
                <a:blip r:embed="rId4"/>
              </a:buBlip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Blip>
                <a:blip r:embed="rId5"/>
              </a:buBlip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Blip>
                <a:blip r:embed="rId6"/>
              </a:buBlip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Tx/>
              <a:buNone/>
            </a:pPr>
            <a:r>
              <a:rPr lang="en-US" altLang="en-US" sz="2000" b="1" dirty="0">
                <a:solidFill>
                  <a:srgbClr val="404040"/>
                </a:solidFill>
                <a:latin typeface="Calibri" panose="020F0502020204030204" pitchFamily="34" charset="0"/>
              </a:rPr>
              <a:t>Improve students’ understanding of English language &amp; U.S. culture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Assistant teach 20-30 hours/week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Excellent communication skills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Flexibility, adaptability, openness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Demonstrated leadership &amp; service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>
                <a:srgbClr val="8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404040"/>
                </a:solidFill>
                <a:latin typeface="Calibri" panose="020F0502020204030204" pitchFamily="34" charset="0"/>
              </a:rPr>
              <a:t>Host language proficiency varies by country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UCRTemplate4">
  <a:themeElements>
    <a:clrScheme name="UCR Graduate Division">
      <a:dk1>
        <a:sysClr val="windowText" lastClr="000000"/>
      </a:dk1>
      <a:lt1>
        <a:sysClr val="window" lastClr="FFFFFF"/>
      </a:lt1>
      <a:dk2>
        <a:srgbClr val="407C89"/>
      </a:dk2>
      <a:lt2>
        <a:srgbClr val="DAE3C4"/>
      </a:lt2>
      <a:accent1>
        <a:srgbClr val="6DC0CE"/>
      </a:accent1>
      <a:accent2>
        <a:srgbClr val="6A5B49"/>
      </a:accent2>
      <a:accent3>
        <a:srgbClr val="0F5494"/>
      </a:accent3>
      <a:accent4>
        <a:srgbClr val="EEA420"/>
      </a:accent4>
      <a:accent5>
        <a:srgbClr val="02264D"/>
      </a:accent5>
      <a:accent6>
        <a:srgbClr val="5C731B"/>
      </a:accent6>
      <a:hlink>
        <a:srgbClr val="FFF0C6"/>
      </a:hlink>
      <a:folHlink>
        <a:srgbClr val="C3BCA1"/>
      </a:folHlink>
    </a:clrScheme>
    <a:fontScheme name="UCRTemplate4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UCRTemplate4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RTemplate4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1454</TotalTime>
  <Words>477</Words>
  <Application>Microsoft Macintosh PowerPoint</Application>
  <PresentationFormat>On-screen Show (4:3)</PresentationFormat>
  <Paragraphs>85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Arial</vt:lpstr>
      <vt:lpstr>Calibri</vt:lpstr>
      <vt:lpstr>News Gothic MT</vt:lpstr>
      <vt:lpstr>Times New Roman</vt:lpstr>
      <vt:lpstr>Wingdings</vt:lpstr>
      <vt:lpstr>UCRTemplate4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 Riverside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Hirning</dc:creator>
  <cp:lastModifiedBy>Microsoft Office User</cp:lastModifiedBy>
  <cp:revision>114</cp:revision>
  <cp:lastPrinted>2013-07-30T16:35:25Z</cp:lastPrinted>
  <dcterms:created xsi:type="dcterms:W3CDTF">2007-10-22T22:28:49Z</dcterms:created>
  <dcterms:modified xsi:type="dcterms:W3CDTF">2018-06-13T00:37:48Z</dcterms:modified>
</cp:coreProperties>
</file>